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9"/>
  </p:notesMasterIdLst>
  <p:sldIdLst>
    <p:sldId id="304" r:id="rId2"/>
    <p:sldId id="305" r:id="rId3"/>
    <p:sldId id="259" r:id="rId4"/>
    <p:sldId id="293" r:id="rId5"/>
    <p:sldId id="281" r:id="rId6"/>
    <p:sldId id="294" r:id="rId7"/>
    <p:sldId id="301" r:id="rId8"/>
    <p:sldId id="278" r:id="rId9"/>
    <p:sldId id="269" r:id="rId10"/>
    <p:sldId id="288" r:id="rId11"/>
    <p:sldId id="295" r:id="rId12"/>
    <p:sldId id="296" r:id="rId13"/>
    <p:sldId id="264" r:id="rId14"/>
    <p:sldId id="270" r:id="rId15"/>
    <p:sldId id="287" r:id="rId16"/>
    <p:sldId id="266" r:id="rId17"/>
    <p:sldId id="284" r:id="rId18"/>
    <p:sldId id="286" r:id="rId19"/>
    <p:sldId id="303" r:id="rId20"/>
    <p:sldId id="275" r:id="rId21"/>
    <p:sldId id="274" r:id="rId22"/>
    <p:sldId id="276" r:id="rId23"/>
    <p:sldId id="277" r:id="rId24"/>
    <p:sldId id="302" r:id="rId25"/>
    <p:sldId id="298" r:id="rId26"/>
    <p:sldId id="300" r:id="rId27"/>
    <p:sldId id="297" r:id="rId28"/>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44" userDrawn="1">
          <p15:clr>
            <a:srgbClr val="A4A3A4"/>
          </p15:clr>
        </p15:guide>
        <p15:guide id="2" pos="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95"/>
    <p:restoredTop sz="88424"/>
  </p:normalViewPr>
  <p:slideViewPr>
    <p:cSldViewPr snapToGrid="0" snapToObjects="1">
      <p:cViewPr>
        <p:scale>
          <a:sx n="217" d="100"/>
          <a:sy n="217" d="100"/>
        </p:scale>
        <p:origin x="2080" y="-400"/>
      </p:cViewPr>
      <p:guideLst>
        <p:guide orient="horz" pos="4344"/>
        <p:guide pos="96"/>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7/5/23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375883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163395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a:p>
            <a:r>
              <a:rPr lang="en-US" dirty="0"/>
              <a:t>Within duration </a:t>
            </a:r>
            <a:r>
              <a:rPr lang="en-US" dirty="0" err="1"/>
              <a:t>cmparisonas</a:t>
            </a:r>
            <a:r>
              <a:rPr lang="en-US" dirty="0"/>
              <a:t> are stronger </a:t>
            </a:r>
            <a:r>
              <a:rPr lang="en-US"/>
              <a:t>than between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the font of the cell text smaller </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3413762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363902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687312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22</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Put A next to B and put the ground plane data on the bottom </a:t>
            </a:r>
          </a:p>
          <a:p>
            <a:endParaRPr lang="en-US" dirty="0"/>
          </a:p>
          <a:p>
            <a:r>
              <a:rPr lang="en-US" dirty="0"/>
              <a:t>Shrink the box and put it on the ground plane </a:t>
            </a:r>
          </a:p>
        </p:txBody>
      </p:sp>
      <p:sp>
        <p:nvSpPr>
          <p:cNvPr id="4" name="Slide Number Placeholder 3"/>
          <p:cNvSpPr>
            <a:spLocks noGrp="1"/>
          </p:cNvSpPr>
          <p:nvPr>
            <p:ph type="sldNum" sz="quarter" idx="5"/>
          </p:nvPr>
        </p:nvSpPr>
        <p:spPr/>
        <p:txBody>
          <a:bodyPr/>
          <a:lstStyle/>
          <a:p>
            <a:fld id="{2ADC201D-00FC-B449-9E60-0EA9A8E5564B}" type="slidenum">
              <a:rPr lang="en-US" smtClean="0"/>
              <a:t>23</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C D E narrower so that the </a:t>
            </a:r>
            <a:r>
              <a:rPr lang="en-US" dirty="0" err="1"/>
              <a:t>xaxis</a:t>
            </a:r>
            <a:r>
              <a:rPr lang="en-US" dirty="0"/>
              <a:t> are not crowded </a:t>
            </a:r>
          </a:p>
          <a:p>
            <a:r>
              <a:rPr lang="en-US" dirty="0"/>
              <a:t>Fix AB alignment </a:t>
            </a:r>
          </a:p>
          <a:p>
            <a:r>
              <a:rPr lang="en-US" dirty="0"/>
              <a:t>Finish figure text</a:t>
            </a:r>
          </a:p>
        </p:txBody>
      </p:sp>
      <p:sp>
        <p:nvSpPr>
          <p:cNvPr id="4" name="Slide Number Placeholder 3"/>
          <p:cNvSpPr>
            <a:spLocks noGrp="1"/>
          </p:cNvSpPr>
          <p:nvPr>
            <p:ph type="sldNum" sz="quarter" idx="5"/>
          </p:nvPr>
        </p:nvSpPr>
        <p:spPr/>
        <p:txBody>
          <a:bodyPr/>
          <a:lstStyle/>
          <a:p>
            <a:fld id="{2ADC201D-00FC-B449-9E60-0EA9A8E5564B}" type="slidenum">
              <a:rPr lang="en-US" smtClean="0"/>
              <a:t>25</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(z) For y axis label </a:t>
            </a:r>
          </a:p>
        </p:txBody>
      </p:sp>
      <p:sp>
        <p:nvSpPr>
          <p:cNvPr id="4" name="Slide Number Placeholder 3"/>
          <p:cNvSpPr>
            <a:spLocks noGrp="1"/>
          </p:cNvSpPr>
          <p:nvPr>
            <p:ph type="sldNum" sz="quarter" idx="5"/>
          </p:nvPr>
        </p:nvSpPr>
        <p:spPr/>
        <p:txBody>
          <a:bodyPr/>
          <a:lstStyle/>
          <a:p>
            <a:fld id="{2ADC201D-00FC-B449-9E60-0EA9A8E5564B}" type="slidenum">
              <a:rPr lang="en-US" smtClean="0"/>
              <a:t>26</a:t>
            </a:fld>
            <a:endParaRPr lang="en-US"/>
          </a:p>
        </p:txBody>
      </p:sp>
    </p:spTree>
    <p:extLst>
      <p:ext uri="{BB962C8B-B14F-4D97-AF65-F5344CB8AC3E}">
        <p14:creationId xmlns:p14="http://schemas.microsoft.com/office/powerpoint/2010/main" val="272743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27</a:t>
            </a:fld>
            <a:endParaRPr lang="en-US"/>
          </a:p>
        </p:txBody>
      </p:sp>
    </p:spTree>
    <p:extLst>
      <p:ext uri="{BB962C8B-B14F-4D97-AF65-F5344CB8AC3E}">
        <p14:creationId xmlns:p14="http://schemas.microsoft.com/office/powerpoint/2010/main" val="397583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figure text: intercepts are not reported since they are all 0 </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402320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168544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7/5/23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7/5/23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7/5/23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7/5/23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16.png"/><Relationship Id="rId17" Type="http://schemas.openxmlformats.org/officeDocument/2006/relationships/image" Target="../media/image62.png"/><Relationship Id="rId2" Type="http://schemas.openxmlformats.org/officeDocument/2006/relationships/notesSlide" Target="../notesSlides/notesSlide10.xml"/><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19.png"/><Relationship Id="rId5" Type="http://schemas.openxmlformats.org/officeDocument/2006/relationships/image" Target="../media/image54.png"/><Relationship Id="rId15" Type="http://schemas.openxmlformats.org/officeDocument/2006/relationships/image" Target="../media/image60.png"/><Relationship Id="rId10" Type="http://schemas.openxmlformats.org/officeDocument/2006/relationships/image" Target="../media/image18.png"/><Relationship Id="rId4" Type="http://schemas.openxmlformats.org/officeDocument/2006/relationships/image" Target="../media/image53.png"/><Relationship Id="rId9" Type="http://schemas.openxmlformats.org/officeDocument/2006/relationships/image" Target="../media/image17.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3.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19.png"/><Relationship Id="rId4" Type="http://schemas.openxmlformats.org/officeDocument/2006/relationships/image" Target="../media/image64.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6.png"/><Relationship Id="rId7" Type="http://schemas.openxmlformats.org/officeDocument/2006/relationships/image" Target="../media/image67.png"/><Relationship Id="rId12"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71.png"/><Relationship Id="rId5" Type="http://schemas.openxmlformats.org/officeDocument/2006/relationships/image" Target="../media/image18.png"/><Relationship Id="rId10" Type="http://schemas.openxmlformats.org/officeDocument/2006/relationships/image" Target="../media/image70.png"/><Relationship Id="rId4" Type="http://schemas.openxmlformats.org/officeDocument/2006/relationships/image" Target="../media/image17.pn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80.png"/><Relationship Id="rId7" Type="http://schemas.openxmlformats.org/officeDocument/2006/relationships/image" Target="../media/image82.emf"/><Relationship Id="rId12"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1.emf"/><Relationship Id="rId11" Type="http://schemas.openxmlformats.org/officeDocument/2006/relationships/image" Target="../media/image19.png"/><Relationship Id="rId5" Type="http://schemas.openxmlformats.org/officeDocument/2006/relationships/image" Target="../media/image79.png"/><Relationship Id="rId10" Type="http://schemas.openxmlformats.org/officeDocument/2006/relationships/image" Target="../media/image18.png"/><Relationship Id="rId4" Type="http://schemas.openxmlformats.org/officeDocument/2006/relationships/image" Target="../media/image78.png"/><Relationship Id="rId9"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0.png"/><Relationship Id="rId7" Type="http://schemas.openxmlformats.org/officeDocument/2006/relationships/image" Target="../media/image17.png"/><Relationship Id="rId12" Type="http://schemas.openxmlformats.org/officeDocument/2006/relationships/image" Target="../media/image86.emf"/><Relationship Id="rId17" Type="http://schemas.openxmlformats.org/officeDocument/2006/relationships/image" Target="../media/image87.png"/><Relationship Id="rId2" Type="http://schemas.openxmlformats.org/officeDocument/2006/relationships/notesSlide" Target="../notesSlides/notesSlide24.xml"/><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85.emf"/><Relationship Id="rId5" Type="http://schemas.openxmlformats.org/officeDocument/2006/relationships/image" Target="../media/image79.png"/><Relationship Id="rId15" Type="http://schemas.openxmlformats.org/officeDocument/2006/relationships/image" Target="../media/image85.png"/><Relationship Id="rId10" Type="http://schemas.openxmlformats.org/officeDocument/2006/relationships/image" Target="../media/image84.emf"/><Relationship Id="rId4" Type="http://schemas.openxmlformats.org/officeDocument/2006/relationships/image" Target="../media/image78.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6.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16.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7.png"/><Relationship Id="rId3" Type="http://schemas.openxmlformats.org/officeDocument/2006/relationships/image" Target="../media/image26.png"/><Relationship Id="rId7" Type="http://schemas.openxmlformats.org/officeDocument/2006/relationships/image" Target="../media/image33.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19.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19.png"/><Relationship Id="rId4" Type="http://schemas.openxmlformats.org/officeDocument/2006/relationships/image" Target="../media/image39.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16.png"/><Relationship Id="rId12"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19.png"/><Relationship Id="rId4" Type="http://schemas.openxmlformats.org/officeDocument/2006/relationships/image" Target="../media/image39.png"/><Relationship Id="rId9" Type="http://schemas.openxmlformats.org/officeDocument/2006/relationships/image" Target="../media/image18.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18.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46.png"/><Relationship Id="rId5" Type="http://schemas.openxmlformats.org/officeDocument/2006/relationships/image" Target="../media/image16.png"/><Relationship Id="rId10"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39.pn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Metric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3415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093167" cy="388523"/>
                <a:chOff x="4707877" y="2006145"/>
                <a:chExt cx="1093167"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8"/>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3"/>
          <a:srcRect l="41057" t="80706" r="12293" b="14967"/>
          <a:stretch/>
        </p:blipFill>
        <p:spPr>
          <a:xfrm>
            <a:off x="1566775" y="2915727"/>
            <a:ext cx="1408517" cy="130630"/>
          </a:xfrm>
          <a:prstGeom prst="rect">
            <a:avLst/>
          </a:prstGeom>
        </p:spPr>
      </p:pic>
      <p:pic>
        <p:nvPicPr>
          <p:cNvPr id="3" name="Picture 2">
            <a:extLst>
              <a:ext uri="{FF2B5EF4-FFF2-40B4-BE49-F238E27FC236}">
                <a16:creationId xmlns:a16="http://schemas.microsoft.com/office/drawing/2014/main" id="{C23C0BAB-2E06-D5A9-6FB7-946F98AA9FE9}"/>
              </a:ext>
            </a:extLst>
          </p:cNvPr>
          <p:cNvPicPr>
            <a:picLocks noChangeAspect="1"/>
          </p:cNvPicPr>
          <p:nvPr/>
        </p:nvPicPr>
        <p:blipFill>
          <a:blip r:embed="rId14"/>
          <a:stretch>
            <a:fillRect/>
          </a:stretch>
        </p:blipFill>
        <p:spPr>
          <a:xfrm>
            <a:off x="3322946" y="473162"/>
            <a:ext cx="3019362" cy="3019362"/>
          </a:xfrm>
          <a:prstGeom prst="rect">
            <a:avLst/>
          </a:prstGeom>
        </p:spPr>
      </p:pic>
      <p:pic>
        <p:nvPicPr>
          <p:cNvPr id="5" name="Picture 4" descr="A picture containing text, diagram, line, plot&#10;&#10;Description automatically generated">
            <a:extLst>
              <a:ext uri="{FF2B5EF4-FFF2-40B4-BE49-F238E27FC236}">
                <a16:creationId xmlns:a16="http://schemas.microsoft.com/office/drawing/2014/main" id="{02540CC7-F496-3E4E-E908-92AFCA2E9D41}"/>
              </a:ext>
            </a:extLst>
          </p:cNvPr>
          <p:cNvPicPr>
            <a:picLocks noChangeAspect="1"/>
          </p:cNvPicPr>
          <p:nvPr/>
        </p:nvPicPr>
        <p:blipFill>
          <a:blip r:embed="rId15"/>
          <a:stretch>
            <a:fillRect/>
          </a:stretch>
        </p:blipFill>
        <p:spPr>
          <a:xfrm>
            <a:off x="294566" y="3325880"/>
            <a:ext cx="3019362" cy="3019362"/>
          </a:xfrm>
          <a:prstGeom prst="rect">
            <a:avLst/>
          </a:prstGeom>
        </p:spPr>
      </p:pic>
      <p:pic>
        <p:nvPicPr>
          <p:cNvPr id="10" name="Picture 9">
            <a:extLst>
              <a:ext uri="{FF2B5EF4-FFF2-40B4-BE49-F238E27FC236}">
                <a16:creationId xmlns:a16="http://schemas.microsoft.com/office/drawing/2014/main" id="{A07390A0-14B3-2946-7F9A-1B46EBDB17AB}"/>
              </a:ext>
            </a:extLst>
          </p:cNvPr>
          <p:cNvPicPr>
            <a:picLocks noChangeAspect="1"/>
          </p:cNvPicPr>
          <p:nvPr/>
        </p:nvPicPr>
        <p:blipFill>
          <a:blip r:embed="rId16"/>
          <a:stretch>
            <a:fillRect/>
          </a:stretch>
        </p:blipFill>
        <p:spPr>
          <a:xfrm>
            <a:off x="3307753" y="3318366"/>
            <a:ext cx="3019362" cy="3019362"/>
          </a:xfrm>
          <a:prstGeom prst="rect">
            <a:avLst/>
          </a:prstGeom>
        </p:spPr>
      </p:pic>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5" y="6241567"/>
            <a:ext cx="3070752"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C) Accuracy as a function of metric estimates at 250ms D) Accuracy as a function of metric estimates at 1000ms D) Discrimination accuracy as a function of the Kinect (bars with colored outline) and as a function of differences in metric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1499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92380"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522503" y="314888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503504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6655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92380"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522503" y="599408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503504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6655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966489"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496612"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0915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54066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text, screenshot, diagram, line&#10;&#10;Description automatically generated">
            <a:extLst>
              <a:ext uri="{FF2B5EF4-FFF2-40B4-BE49-F238E27FC236}">
                <a16:creationId xmlns:a16="http://schemas.microsoft.com/office/drawing/2014/main" id="{A8955D6D-771B-7D1A-D9C6-48583CC6A632}"/>
              </a:ext>
            </a:extLst>
          </p:cNvPr>
          <p:cNvPicPr>
            <a:picLocks noChangeAspect="1"/>
          </p:cNvPicPr>
          <p:nvPr/>
        </p:nvPicPr>
        <p:blipFill rotWithShape="1">
          <a:blip r:embed="rId17"/>
          <a:srcRect l="27023" t="89492" r="25091" b="5838"/>
          <a:stretch/>
        </p:blipFill>
        <p:spPr>
          <a:xfrm>
            <a:off x="4146573" y="3222113"/>
            <a:ext cx="1445841" cy="140979"/>
          </a:xfrm>
          <a:prstGeom prst="rect">
            <a:avLst/>
          </a:prstGeom>
        </p:spPr>
      </p:pic>
      <p:pic>
        <p:nvPicPr>
          <p:cNvPr id="17" name="Picture 16" descr="A picture containing text, screenshot, diagram, line&#10;&#10;Description automatically generated">
            <a:extLst>
              <a:ext uri="{FF2B5EF4-FFF2-40B4-BE49-F238E27FC236}">
                <a16:creationId xmlns:a16="http://schemas.microsoft.com/office/drawing/2014/main" id="{D8560093-DF88-DABC-8D07-BECC66F33F91}"/>
              </a:ext>
            </a:extLst>
          </p:cNvPr>
          <p:cNvPicPr>
            <a:picLocks noChangeAspect="1"/>
          </p:cNvPicPr>
          <p:nvPr/>
        </p:nvPicPr>
        <p:blipFill rotWithShape="1">
          <a:blip r:embed="rId17"/>
          <a:srcRect l="27478" t="90025" r="25178" b="5482"/>
          <a:stretch/>
        </p:blipFill>
        <p:spPr>
          <a:xfrm>
            <a:off x="4137099" y="6077220"/>
            <a:ext cx="1429460" cy="135634"/>
          </a:xfrm>
          <a:prstGeom prst="rect">
            <a:avLst/>
          </a:prstGeom>
        </p:spPr>
      </p:pic>
      <p:pic>
        <p:nvPicPr>
          <p:cNvPr id="19" name="Picture 18" descr="A picture containing text, screenshot, diagram, line&#10;&#10;Description automatically generated">
            <a:extLst>
              <a:ext uri="{FF2B5EF4-FFF2-40B4-BE49-F238E27FC236}">
                <a16:creationId xmlns:a16="http://schemas.microsoft.com/office/drawing/2014/main" id="{B0943456-79B7-6EB8-FE9E-F0534F5587B9}"/>
              </a:ext>
            </a:extLst>
          </p:cNvPr>
          <p:cNvPicPr>
            <a:picLocks noChangeAspect="1"/>
          </p:cNvPicPr>
          <p:nvPr/>
        </p:nvPicPr>
        <p:blipFill rotWithShape="1">
          <a:blip r:embed="rId17"/>
          <a:srcRect l="27478" t="90025" r="25178" b="5482"/>
          <a:stretch/>
        </p:blipFill>
        <p:spPr>
          <a:xfrm>
            <a:off x="1124857" y="6082910"/>
            <a:ext cx="1429460" cy="135634"/>
          </a:xfrm>
          <a:prstGeom prst="rect">
            <a:avLst/>
          </a:prstGeom>
        </p:spPr>
      </p:pic>
      <p:pic>
        <p:nvPicPr>
          <p:cNvPr id="21" name="Picture 20" descr="A picture containing text, screenshot, diagram, line&#10;&#10;Description automatically generated">
            <a:extLst>
              <a:ext uri="{FF2B5EF4-FFF2-40B4-BE49-F238E27FC236}">
                <a16:creationId xmlns:a16="http://schemas.microsoft.com/office/drawing/2014/main" id="{30E5C6DD-4CCB-6ADE-AAC4-DD44B77FAC79}"/>
              </a:ext>
            </a:extLst>
          </p:cNvPr>
          <p:cNvPicPr>
            <a:picLocks noChangeAspect="1"/>
          </p:cNvPicPr>
          <p:nvPr/>
        </p:nvPicPr>
        <p:blipFill rotWithShape="1">
          <a:blip r:embed="rId17"/>
          <a:srcRect l="27478" t="90025" r="47483" b="5114"/>
          <a:stretch/>
        </p:blipFill>
        <p:spPr>
          <a:xfrm>
            <a:off x="1084784" y="6872269"/>
            <a:ext cx="844678" cy="163933"/>
          </a:xfrm>
          <a:prstGeom prst="rect">
            <a:avLst/>
          </a:prstGeom>
        </p:spPr>
      </p:pic>
    </p:spTree>
    <p:extLst>
      <p:ext uri="{BB962C8B-B14F-4D97-AF65-F5344CB8AC3E}">
        <p14:creationId xmlns:p14="http://schemas.microsoft.com/office/powerpoint/2010/main" val="326471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
        <p:nvSpPr>
          <p:cNvPr id="2" name="TextBox 1">
            <a:extLst>
              <a:ext uri="{FF2B5EF4-FFF2-40B4-BE49-F238E27FC236}">
                <a16:creationId xmlns:a16="http://schemas.microsoft.com/office/drawing/2014/main" id="{E4AE1A27-ED2F-A942-04DB-95ACA775AAF3}"/>
              </a:ext>
            </a:extLst>
          </p:cNvPr>
          <p:cNvSpPr txBox="1"/>
          <p:nvPr/>
        </p:nvSpPr>
        <p:spPr>
          <a:xfrm>
            <a:off x="-3362056" y="4182553"/>
            <a:ext cx="3362056"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377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9383657" y="-1713961"/>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3"/>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4"/>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5"/>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6"/>
            <a:srcRect l="42225" t="6179" r="39724" b="87976"/>
            <a:stretch/>
          </p:blipFill>
          <p:spPr>
            <a:xfrm>
              <a:off x="6035195" y="3249364"/>
              <a:ext cx="405861" cy="131428"/>
            </a:xfrm>
            <a:prstGeom prst="rect">
              <a:avLst/>
            </a:prstGeom>
          </p:spPr>
        </p:pic>
      </p:grpSp>
      <p:pic>
        <p:nvPicPr>
          <p:cNvPr id="16" name="Picture 15" descr="A picture containing text, diagram, line, plot&#10;&#10;Description automatically generated">
            <a:extLst>
              <a:ext uri="{FF2B5EF4-FFF2-40B4-BE49-F238E27FC236}">
                <a16:creationId xmlns:a16="http://schemas.microsoft.com/office/drawing/2014/main" id="{A30C576D-E8F5-5255-0F6B-1D90F4621ABE}"/>
              </a:ext>
            </a:extLst>
          </p:cNvPr>
          <p:cNvPicPr>
            <a:picLocks noChangeAspect="1"/>
          </p:cNvPicPr>
          <p:nvPr/>
        </p:nvPicPr>
        <p:blipFill rotWithShape="1">
          <a:blip r:embed="rId7"/>
          <a:srcRect r="8206"/>
          <a:stretch/>
        </p:blipFill>
        <p:spPr>
          <a:xfrm>
            <a:off x="65764" y="972480"/>
            <a:ext cx="2500333" cy="2723853"/>
          </a:xfrm>
          <a:prstGeom prst="rect">
            <a:avLst/>
          </a:prstGeom>
        </p:spPr>
      </p:pic>
      <p:sp>
        <p:nvSpPr>
          <p:cNvPr id="81" name="Rectangle 80">
            <a:extLst>
              <a:ext uri="{FF2B5EF4-FFF2-40B4-BE49-F238E27FC236}">
                <a16:creationId xmlns:a16="http://schemas.microsoft.com/office/drawing/2014/main" id="{A6D047C5-85D7-D9FA-7804-4D2F33E5E40E}"/>
              </a:ext>
            </a:extLst>
          </p:cNvPr>
          <p:cNvSpPr/>
          <p:nvPr/>
        </p:nvSpPr>
        <p:spPr>
          <a:xfrm>
            <a:off x="477242" y="1271132"/>
            <a:ext cx="1963808" cy="211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1392" y="1065369"/>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4"/>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5"/>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6"/>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3"/>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3"/>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3"/>
            <a:srcRect l="75117" t="52388" r="11490" b="20193"/>
            <a:stretch/>
          </p:blipFill>
          <p:spPr>
            <a:xfrm rot="5400000">
              <a:off x="6304348" y="975629"/>
              <a:ext cx="176344" cy="253097"/>
            </a:xfrm>
            <a:prstGeom prst="rect">
              <a:avLst/>
            </a:prstGeom>
          </p:spPr>
        </p:pic>
      </p:grpSp>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7"/>
          <a:srcRect l="66230" t="14103" r="11544" b="79807"/>
          <a:stretch/>
        </p:blipFill>
        <p:spPr>
          <a:xfrm>
            <a:off x="2062846" y="1482686"/>
            <a:ext cx="605410" cy="165896"/>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7"/>
          <a:srcRect l="15052" t="13125" r="34117" b="80133"/>
          <a:stretch/>
        </p:blipFill>
        <p:spPr>
          <a:xfrm>
            <a:off x="1285096" y="1300619"/>
            <a:ext cx="1384563" cy="183650"/>
          </a:xfrm>
          <a:prstGeom prst="rect">
            <a:avLst/>
          </a:prstGeom>
        </p:spPr>
      </p:pic>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9" name="Group 8">
            <a:extLst>
              <a:ext uri="{FF2B5EF4-FFF2-40B4-BE49-F238E27FC236}">
                <a16:creationId xmlns:a16="http://schemas.microsoft.com/office/drawing/2014/main" id="{5E0F5F13-01D4-A0A4-2E7A-A6AA5C75041C}"/>
              </a:ext>
            </a:extLst>
          </p:cNvPr>
          <p:cNvGrpSpPr/>
          <p:nvPr/>
        </p:nvGrpSpPr>
        <p:grpSpPr>
          <a:xfrm>
            <a:off x="2637493" y="3644576"/>
            <a:ext cx="2766377" cy="2748659"/>
            <a:chOff x="-2314" y="3646612"/>
            <a:chExt cx="2766377" cy="2748659"/>
          </a:xfrm>
        </p:grpSpPr>
        <p:grpSp>
          <p:nvGrpSpPr>
            <p:cNvPr id="5" name="Group 4">
              <a:extLst>
                <a:ext uri="{FF2B5EF4-FFF2-40B4-BE49-F238E27FC236}">
                  <a16:creationId xmlns:a16="http://schemas.microsoft.com/office/drawing/2014/main" id="{63546313-3700-BD44-A1B0-666606BE1D20}"/>
                </a:ext>
              </a:extLst>
            </p:cNvPr>
            <p:cNvGrpSpPr/>
            <p:nvPr/>
          </p:nvGrpSpPr>
          <p:grpSpPr>
            <a:xfrm>
              <a:off x="263730" y="3646612"/>
              <a:ext cx="2500333" cy="2748659"/>
              <a:chOff x="263730" y="3646612"/>
              <a:chExt cx="2500333" cy="2748659"/>
            </a:xfrm>
          </p:grpSpPr>
          <p:pic>
            <p:nvPicPr>
              <p:cNvPr id="8" name="Picture 7" descr="A picture containing text, diagram, line, plot&#10;&#10;Description automatically generated">
                <a:extLst>
                  <a:ext uri="{FF2B5EF4-FFF2-40B4-BE49-F238E27FC236}">
                    <a16:creationId xmlns:a16="http://schemas.microsoft.com/office/drawing/2014/main" id="{A83521F2-2A79-C17D-D9C1-5C47AD54156E}"/>
                  </a:ext>
                </a:extLst>
              </p:cNvPr>
              <p:cNvPicPr>
                <a:picLocks noChangeAspect="1"/>
              </p:cNvPicPr>
              <p:nvPr/>
            </p:nvPicPr>
            <p:blipFill rotWithShape="1">
              <a:blip r:embed="rId8"/>
              <a:srcRect r="9035"/>
              <a:stretch/>
            </p:blipFill>
            <p:spPr>
              <a:xfrm>
                <a:off x="263730" y="3646612"/>
                <a:ext cx="2500333" cy="2748659"/>
              </a:xfrm>
              <a:prstGeom prst="rect">
                <a:avLst/>
              </a:prstGeom>
            </p:spPr>
          </p:pic>
          <p:sp>
            <p:nvSpPr>
              <p:cNvPr id="25" name="Rectangle 24">
                <a:extLst>
                  <a:ext uri="{FF2B5EF4-FFF2-40B4-BE49-F238E27FC236}">
                    <a16:creationId xmlns:a16="http://schemas.microsoft.com/office/drawing/2014/main" id="{3546B27F-7600-6FDF-BF43-0B7BA59CD0A4}"/>
                  </a:ext>
                </a:extLst>
              </p:cNvPr>
              <p:cNvSpPr/>
              <p:nvPr/>
            </p:nvSpPr>
            <p:spPr>
              <a:xfrm>
                <a:off x="743319" y="3812043"/>
                <a:ext cx="1949520"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8"/>
              <a:srcRect l="68656" t="13541" r="9034" b="80518"/>
              <a:stretch/>
            </p:blipFill>
            <p:spPr>
              <a:xfrm>
                <a:off x="2142814" y="4091454"/>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8"/>
              <a:srcRect l="26792" t="13541" r="31140" b="80518"/>
              <a:stretch/>
            </p:blipFill>
            <p:spPr>
              <a:xfrm>
                <a:off x="1557162" y="3914937"/>
                <a:ext cx="1156295" cy="163287"/>
              </a:xfrm>
              <a:prstGeom prst="rect">
                <a:avLst/>
              </a:prstGeom>
            </p:spPr>
          </p:pic>
        </p:grpSp>
        <p:sp>
          <p:nvSpPr>
            <p:cNvPr id="26" name="TextBox 25">
              <a:extLst>
                <a:ext uri="{FF2B5EF4-FFF2-40B4-BE49-F238E27FC236}">
                  <a16:creationId xmlns:a16="http://schemas.microsoft.com/office/drawing/2014/main" id="{7EDC23EB-BCEF-6B46-914D-C8E9A406E28B}"/>
                </a:ext>
              </a:extLst>
            </p:cNvPr>
            <p:cNvSpPr txBox="1"/>
            <p:nvPr/>
          </p:nvSpPr>
          <p:spPr>
            <a:xfrm>
              <a:off x="-2314" y="370769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grpSp>
        <p:nvGrpSpPr>
          <p:cNvPr id="4" name="Group 3">
            <a:extLst>
              <a:ext uri="{FF2B5EF4-FFF2-40B4-BE49-F238E27FC236}">
                <a16:creationId xmlns:a16="http://schemas.microsoft.com/office/drawing/2014/main" id="{AB321BCE-2C0D-B746-9B06-4BE19C0C89F0}"/>
              </a:ext>
            </a:extLst>
          </p:cNvPr>
          <p:cNvGrpSpPr/>
          <p:nvPr/>
        </p:nvGrpSpPr>
        <p:grpSpPr>
          <a:xfrm>
            <a:off x="2894877" y="6478883"/>
            <a:ext cx="2748659" cy="2723853"/>
            <a:chOff x="4556403" y="3646612"/>
            <a:chExt cx="2748659" cy="2723853"/>
          </a:xfrm>
        </p:grpSpPr>
        <p:pic>
          <p:nvPicPr>
            <p:cNvPr id="14" name="Picture 13" descr="A picture containing text, diagram, line, plot&#10;&#10;Description automatically generated">
              <a:extLst>
                <a:ext uri="{FF2B5EF4-FFF2-40B4-BE49-F238E27FC236}">
                  <a16:creationId xmlns:a16="http://schemas.microsoft.com/office/drawing/2014/main" id="{47B43E89-A6CD-0943-99B5-8E6FC812E3C8}"/>
                </a:ext>
              </a:extLst>
            </p:cNvPr>
            <p:cNvPicPr>
              <a:picLocks noChangeAspect="1"/>
            </p:cNvPicPr>
            <p:nvPr/>
          </p:nvPicPr>
          <p:blipFill>
            <a:blip r:embed="rId9"/>
            <a:stretch>
              <a:fillRect/>
            </a:stretch>
          </p:blipFill>
          <p:spPr>
            <a:xfrm>
              <a:off x="4556403" y="3646612"/>
              <a:ext cx="2748659" cy="2723853"/>
            </a:xfrm>
            <a:prstGeom prst="rect">
              <a:avLst/>
            </a:prstGeom>
          </p:spPr>
        </p:pic>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9"/>
            <a:srcRect l="24915" t="13116" r="32624" b="78764"/>
            <a:stretch/>
          </p:blipFill>
          <p:spPr>
            <a:xfrm>
              <a:off x="5788428"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9"/>
            <a:srcRect l="69609" t="14301" r="11283" b="79608"/>
            <a:stretch/>
          </p:blipFill>
          <p:spPr>
            <a:xfrm>
              <a:off x="6457823" y="4118844"/>
              <a:ext cx="525213" cy="165913"/>
            </a:xfrm>
            <a:prstGeom prst="rect">
              <a:avLst/>
            </a:prstGeom>
          </p:spPr>
        </p:pic>
      </p:grpSp>
      <p:sp>
        <p:nvSpPr>
          <p:cNvPr id="10" name="TextBox 9">
            <a:extLst>
              <a:ext uri="{FF2B5EF4-FFF2-40B4-BE49-F238E27FC236}">
                <a16:creationId xmlns:a16="http://schemas.microsoft.com/office/drawing/2014/main" id="{AE60B56D-AC6F-AA68-5AE2-4348EDFC3A77}"/>
              </a:ext>
            </a:extLst>
          </p:cNvPr>
          <p:cNvSpPr txBox="1"/>
          <p:nvPr/>
        </p:nvSpPr>
        <p:spPr>
          <a:xfrm>
            <a:off x="2850275" y="1064800"/>
            <a:ext cx="2553595" cy="24468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D) 250ms and E) 1000ms</a:t>
            </a:r>
            <a:endParaRPr lang="en-US" sz="900" b="1"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F7B7B01-C6B1-8047-9DF0-CE0494EA1FC5}"/>
              </a:ext>
            </a:extLst>
          </p:cNvPr>
          <p:cNvGrpSpPr/>
          <p:nvPr/>
        </p:nvGrpSpPr>
        <p:grpSpPr>
          <a:xfrm>
            <a:off x="286136" y="6480692"/>
            <a:ext cx="2515138" cy="2723853"/>
            <a:chOff x="2436126" y="6622669"/>
            <a:chExt cx="2515138" cy="2723853"/>
          </a:xfrm>
        </p:grpSpPr>
        <p:pic>
          <p:nvPicPr>
            <p:cNvPr id="11" name="Picture 10" descr="A picture containing text, diagram, line, plot&#10;&#10;Description automatically generated">
              <a:extLst>
                <a:ext uri="{FF2B5EF4-FFF2-40B4-BE49-F238E27FC236}">
                  <a16:creationId xmlns:a16="http://schemas.microsoft.com/office/drawing/2014/main" id="{010199CC-AA93-BA7B-5C7E-73CB1E7E9331}"/>
                </a:ext>
              </a:extLst>
            </p:cNvPr>
            <p:cNvPicPr>
              <a:picLocks noChangeAspect="1"/>
            </p:cNvPicPr>
            <p:nvPr/>
          </p:nvPicPr>
          <p:blipFill rotWithShape="1">
            <a:blip r:embed="rId10"/>
            <a:srcRect l="-538" r="9035"/>
            <a:stretch/>
          </p:blipFill>
          <p:spPr>
            <a:xfrm>
              <a:off x="2436126" y="6622669"/>
              <a:ext cx="2515138" cy="2723853"/>
            </a:xfrm>
            <a:prstGeom prst="rect">
              <a:avLst/>
            </a:prstGeom>
          </p:spPr>
        </p:pic>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0"/>
            <a:srcRect l="69822" t="14707" r="12108" b="81096"/>
            <a:stretch/>
          </p:blipFill>
          <p:spPr>
            <a:xfrm>
              <a:off x="4310495" y="7093458"/>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0"/>
            <a:srcRect l="25943" t="13843" r="31565" b="81096"/>
            <a:stretch/>
          </p:blipFill>
          <p:spPr>
            <a:xfrm>
              <a:off x="3671839" y="6893422"/>
              <a:ext cx="1167939" cy="137849"/>
            </a:xfrm>
            <a:prstGeom prst="rect">
              <a:avLst/>
            </a:prstGeom>
          </p:spPr>
        </p:pic>
      </p:grpSp>
      <p:sp>
        <p:nvSpPr>
          <p:cNvPr id="48" name="TextBox 47">
            <a:extLst>
              <a:ext uri="{FF2B5EF4-FFF2-40B4-BE49-F238E27FC236}">
                <a16:creationId xmlns:a16="http://schemas.microsoft.com/office/drawing/2014/main" id="{891D7C7E-B9BF-D241-A3F1-CF69C0F3B877}"/>
              </a:ext>
            </a:extLst>
          </p:cNvPr>
          <p:cNvSpPr txBox="1"/>
          <p:nvPr/>
        </p:nvSpPr>
        <p:spPr>
          <a:xfrm>
            <a:off x="-71492" y="652258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19" name="Group 18">
            <a:extLst>
              <a:ext uri="{FF2B5EF4-FFF2-40B4-BE49-F238E27FC236}">
                <a16:creationId xmlns:a16="http://schemas.microsoft.com/office/drawing/2014/main" id="{A6729710-F784-CABB-7F78-621B224C5420}"/>
              </a:ext>
            </a:extLst>
          </p:cNvPr>
          <p:cNvGrpSpPr/>
          <p:nvPr/>
        </p:nvGrpSpPr>
        <p:grpSpPr>
          <a:xfrm>
            <a:off x="-72811" y="3638215"/>
            <a:ext cx="2736437" cy="2723853"/>
            <a:chOff x="-72811" y="3638215"/>
            <a:chExt cx="2736437" cy="2723853"/>
          </a:xfrm>
        </p:grpSpPr>
        <p:grpSp>
          <p:nvGrpSpPr>
            <p:cNvPr id="3" name="Group 2">
              <a:extLst>
                <a:ext uri="{FF2B5EF4-FFF2-40B4-BE49-F238E27FC236}">
                  <a16:creationId xmlns:a16="http://schemas.microsoft.com/office/drawing/2014/main" id="{693AF6DF-B282-909F-6F84-9E7C216AF4FF}"/>
                </a:ext>
              </a:extLst>
            </p:cNvPr>
            <p:cNvGrpSpPr/>
            <p:nvPr/>
          </p:nvGrpSpPr>
          <p:grpSpPr>
            <a:xfrm>
              <a:off x="-72811" y="3638215"/>
              <a:ext cx="2736437" cy="2723853"/>
              <a:chOff x="2400451" y="972479"/>
              <a:chExt cx="2736437" cy="2723853"/>
            </a:xfrm>
          </p:grpSpPr>
          <p:pic>
            <p:nvPicPr>
              <p:cNvPr id="6" name="Picture 5" descr="A picture containing text, diagram, line, plot&#10;&#10;Description automatically generated">
                <a:extLst>
                  <a:ext uri="{FF2B5EF4-FFF2-40B4-BE49-F238E27FC236}">
                    <a16:creationId xmlns:a16="http://schemas.microsoft.com/office/drawing/2014/main" id="{100958FD-C9C5-2DDF-4B04-6F88482BAA86}"/>
                  </a:ext>
                </a:extLst>
              </p:cNvPr>
              <p:cNvPicPr>
                <a:picLocks noChangeAspect="1"/>
              </p:cNvPicPr>
              <p:nvPr/>
            </p:nvPicPr>
            <p:blipFill rotWithShape="1">
              <a:blip r:embed="rId11"/>
              <a:srcRect r="8206"/>
              <a:stretch/>
            </p:blipFill>
            <p:spPr>
              <a:xfrm>
                <a:off x="2564474" y="972479"/>
                <a:ext cx="2500334" cy="2723853"/>
              </a:xfrm>
              <a:prstGeom prst="rect">
                <a:avLst/>
              </a:prstGeom>
            </p:spPr>
          </p:pic>
          <p:sp>
            <p:nvSpPr>
              <p:cNvPr id="47" name="TextBox 46">
                <a:extLst>
                  <a:ext uri="{FF2B5EF4-FFF2-40B4-BE49-F238E27FC236}">
                    <a16:creationId xmlns:a16="http://schemas.microsoft.com/office/drawing/2014/main" id="{B64A554A-C8A6-5742-A006-388A9C84DBD2}"/>
                  </a:ext>
                </a:extLst>
              </p:cNvPr>
              <p:cNvSpPr txBox="1"/>
              <p:nvPr/>
            </p:nvSpPr>
            <p:spPr>
              <a:xfrm>
                <a:off x="2400451" y="9837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11"/>
              <a:srcRect l="24148" t="13702" r="34718" b="81644"/>
              <a:stretch/>
            </p:blipFill>
            <p:spPr>
              <a:xfrm>
                <a:off x="4016470" y="1249466"/>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11"/>
              <a:srcRect l="68195" t="13568" r="13146" b="81116"/>
              <a:stretch/>
            </p:blipFill>
            <p:spPr>
              <a:xfrm>
                <a:off x="4602412" y="1422425"/>
                <a:ext cx="508229" cy="144811"/>
              </a:xfrm>
              <a:prstGeom prst="rect">
                <a:avLst/>
              </a:prstGeom>
            </p:spPr>
          </p:pic>
        </p:grpSp>
        <p:sp>
          <p:nvSpPr>
            <p:cNvPr id="17" name="Rectangle 16">
              <a:extLst>
                <a:ext uri="{FF2B5EF4-FFF2-40B4-BE49-F238E27FC236}">
                  <a16:creationId xmlns:a16="http://schemas.microsoft.com/office/drawing/2014/main" id="{70652265-7E4A-38D4-0A52-ADEF95652811}"/>
                </a:ext>
              </a:extLst>
            </p:cNvPr>
            <p:cNvSpPr/>
            <p:nvPr/>
          </p:nvSpPr>
          <p:spPr>
            <a:xfrm>
              <a:off x="717684" y="4044387"/>
              <a:ext cx="1723366" cy="915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814E94-6EB3-2502-3CF1-EA17742D7B58}"/>
                </a:ext>
              </a:extLst>
            </p:cNvPr>
            <p:cNvSpPr/>
            <p:nvPr/>
          </p:nvSpPr>
          <p:spPr>
            <a:xfrm>
              <a:off x="897289" y="4071198"/>
              <a:ext cx="250927" cy="95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9465833-91B6-7353-679A-1C39F75F2955}"/>
              </a:ext>
            </a:extLst>
          </p:cNvPr>
          <p:cNvSpPr txBox="1"/>
          <p:nvPr/>
        </p:nvSpPr>
        <p:spPr>
          <a:xfrm>
            <a:off x="2633108" y="653473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20" name="Picture 19">
            <a:extLst>
              <a:ext uri="{FF2B5EF4-FFF2-40B4-BE49-F238E27FC236}">
                <a16:creationId xmlns:a16="http://schemas.microsoft.com/office/drawing/2014/main" id="{F1FBFBC8-7B83-A0F1-5C4D-841AF6885845}"/>
              </a:ext>
            </a:extLst>
          </p:cNvPr>
          <p:cNvPicPr>
            <a:picLocks noChangeAspect="1"/>
          </p:cNvPicPr>
          <p:nvPr/>
        </p:nvPicPr>
        <p:blipFill rotWithShape="1">
          <a:blip r:embed="rId12"/>
          <a:srcRect l="27405" t="89736" r="24917" b="5595"/>
          <a:stretch/>
        </p:blipFill>
        <p:spPr>
          <a:xfrm>
            <a:off x="3648499" y="6143210"/>
            <a:ext cx="1310507" cy="128332"/>
          </a:xfrm>
          <a:prstGeom prst="rect">
            <a:avLst/>
          </a:prstGeom>
        </p:spPr>
      </p:pic>
      <p:pic>
        <p:nvPicPr>
          <p:cNvPr id="23" name="Picture 22">
            <a:extLst>
              <a:ext uri="{FF2B5EF4-FFF2-40B4-BE49-F238E27FC236}">
                <a16:creationId xmlns:a16="http://schemas.microsoft.com/office/drawing/2014/main" id="{E1BF1F6C-2605-9DAC-0A8B-7017AEBEAC7B}"/>
              </a:ext>
            </a:extLst>
          </p:cNvPr>
          <p:cNvPicPr>
            <a:picLocks noChangeAspect="1"/>
          </p:cNvPicPr>
          <p:nvPr/>
        </p:nvPicPr>
        <p:blipFill rotWithShape="1">
          <a:blip r:embed="rId12"/>
          <a:srcRect l="27405" t="89736" r="24917" b="5595"/>
          <a:stretch/>
        </p:blipFill>
        <p:spPr>
          <a:xfrm>
            <a:off x="3651730" y="8970114"/>
            <a:ext cx="1310507" cy="128332"/>
          </a:xfrm>
          <a:prstGeom prst="rect">
            <a:avLst/>
          </a:prstGeom>
        </p:spPr>
      </p:pic>
      <p:pic>
        <p:nvPicPr>
          <p:cNvPr id="24" name="Picture 23">
            <a:extLst>
              <a:ext uri="{FF2B5EF4-FFF2-40B4-BE49-F238E27FC236}">
                <a16:creationId xmlns:a16="http://schemas.microsoft.com/office/drawing/2014/main" id="{40914387-DD5A-3A0C-5D84-A957E0E33A97}"/>
              </a:ext>
            </a:extLst>
          </p:cNvPr>
          <p:cNvPicPr>
            <a:picLocks noChangeAspect="1"/>
          </p:cNvPicPr>
          <p:nvPr/>
        </p:nvPicPr>
        <p:blipFill rotWithShape="1">
          <a:blip r:embed="rId12"/>
          <a:srcRect l="27405" t="89736" r="24917" b="5595"/>
          <a:stretch/>
        </p:blipFill>
        <p:spPr>
          <a:xfrm>
            <a:off x="1055044" y="8964024"/>
            <a:ext cx="1310507" cy="128332"/>
          </a:xfrm>
          <a:prstGeom prst="rect">
            <a:avLst/>
          </a:prstGeom>
        </p:spPr>
      </p:pic>
    </p:spTree>
    <p:extLst>
      <p:ext uri="{BB962C8B-B14F-4D97-AF65-F5344CB8AC3E}">
        <p14:creationId xmlns:p14="http://schemas.microsoft.com/office/powerpoint/2010/main" val="146134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35004" y="3554074"/>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435005" y="477443"/>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3389267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790089"/>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metric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8FAFDDCD-93B6-7DB6-3C84-F62747B18008}"/>
              </a:ext>
            </a:extLst>
          </p:cNvPr>
          <p:cNvGrpSpPr/>
          <p:nvPr/>
        </p:nvGrpSpPr>
        <p:grpSpPr>
          <a:xfrm>
            <a:off x="357759" y="739841"/>
            <a:ext cx="4044607" cy="3032519"/>
            <a:chOff x="357759" y="739841"/>
            <a:chExt cx="4044607" cy="3032519"/>
          </a:xfrm>
        </p:grpSpPr>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Metric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grpSp>
    </p:spTree>
    <p:extLst>
      <p:ext uri="{BB962C8B-B14F-4D97-AF65-F5344CB8AC3E}">
        <p14:creationId xmlns:p14="http://schemas.microsoft.com/office/powerpoint/2010/main" val="1058782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Metric Estimate Linear Models. </a:t>
            </a:r>
            <a:r>
              <a:rPr lang="en-US" sz="900" dirty="0">
                <a:latin typeface="Arial" panose="020B0604020202020204" pitchFamily="34" charset="0"/>
                <a:cs typeface="Arial" panose="020B0604020202020204" pitchFamily="34" charset="0"/>
              </a:rPr>
              <a:t>A) Raw data from the metric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5"/>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5"/>
          <a:srcRect l="15057" t="13912" r="58128" b="81326"/>
          <a:stretch/>
        </p:blipFill>
        <p:spPr>
          <a:xfrm>
            <a:off x="5632919"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439862"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28552"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0"/>
          <a:srcRect l="57737" t="14035" r="25431" b="81757"/>
          <a:stretch/>
        </p:blipFill>
        <p:spPr>
          <a:xfrm>
            <a:off x="5953894"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1"/>
          <a:srcRect l="56900" t="13903" r="27627" b="82039"/>
          <a:stretch/>
        </p:blipFill>
        <p:spPr>
          <a:xfrm>
            <a:off x="5975483" y="3270970"/>
            <a:ext cx="494472" cy="129660"/>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2"/>
          <a:srcRect l="58188" t="14072" r="24853" b="82044"/>
          <a:stretch/>
        </p:blipFill>
        <p:spPr>
          <a:xfrm>
            <a:off x="2761019" y="6230160"/>
            <a:ext cx="541951" cy="124126"/>
          </a:xfrm>
          <a:prstGeom prst="rect">
            <a:avLst/>
          </a:prstGeom>
        </p:spPr>
      </p:pic>
      <p:pic>
        <p:nvPicPr>
          <p:cNvPr id="3" name="Picture 2">
            <a:extLst>
              <a:ext uri="{FF2B5EF4-FFF2-40B4-BE49-F238E27FC236}">
                <a16:creationId xmlns:a16="http://schemas.microsoft.com/office/drawing/2014/main" id="{3773BA2E-E4A5-6743-B306-A8CD6E6496DA}"/>
              </a:ext>
            </a:extLst>
          </p:cNvPr>
          <p:cNvPicPr>
            <a:picLocks noChangeAspect="1"/>
          </p:cNvPicPr>
          <p:nvPr/>
        </p:nvPicPr>
        <p:blipFill>
          <a:blip r:embed="rId13"/>
          <a:stretch>
            <a:fillRect/>
          </a:stretch>
        </p:blipFill>
        <p:spPr>
          <a:xfrm>
            <a:off x="426870" y="700844"/>
            <a:ext cx="3198627" cy="3198627"/>
          </a:xfrm>
          <a:prstGeom prst="rect">
            <a:avLst/>
          </a:prstGeom>
        </p:spPr>
      </p:pic>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17" name="Rectangle 16">
            <a:extLst>
              <a:ext uri="{FF2B5EF4-FFF2-40B4-BE49-F238E27FC236}">
                <a16:creationId xmlns:a16="http://schemas.microsoft.com/office/drawing/2014/main" id="{5C540B90-AC5D-71E9-8F95-34B6813B40D6}"/>
              </a:ext>
            </a:extLst>
          </p:cNvPr>
          <p:cNvSpPr/>
          <p:nvPr/>
        </p:nvSpPr>
        <p:spPr>
          <a:xfrm>
            <a:off x="934278" y="904637"/>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14"/>
          <a:srcRect l="15288" t="14246" r="45190" b="80856"/>
          <a:stretch/>
        </p:blipFill>
        <p:spPr>
          <a:xfrm>
            <a:off x="2039977" y="3068122"/>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5"/>
          <a:srcRect l="57300" t="13195" r="24853" b="81906"/>
          <a:stretch/>
        </p:blipFill>
        <p:spPr>
          <a:xfrm>
            <a:off x="2721295" y="3225074"/>
            <a:ext cx="570339" cy="156531"/>
          </a:xfrm>
          <a:prstGeom prst="rect">
            <a:avLst/>
          </a:prstGeom>
        </p:spPr>
      </p:pic>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343199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1081281" y="469948"/>
            <a:ext cx="3564138" cy="2727116"/>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015105" y="1494559"/>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012750" y="1061613"/>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012749" y="1576830"/>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3543132" y="1061613"/>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3540091" y="1059939"/>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3543966" y="1015683"/>
            <a:ext cx="1000884" cy="990747"/>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3719334" y="1211422"/>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3719818" y="1547515"/>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4384832" y="122087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4380954" y="153506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3710515" y="1532347"/>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3725430" y="1864838"/>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065784" y="1864535"/>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049770" y="1532346"/>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035488" y="1219916"/>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050993" y="1225046"/>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3848493" y="1521668"/>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4209090" y="1712706"/>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3724399" y="1716683"/>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052371" y="1712060"/>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72F8D-F56B-922D-7B32-2677E78B3CE8}"/>
              </a:ext>
            </a:extLst>
          </p:cNvPr>
          <p:cNvSpPr>
            <a:spLocks noGrp="1"/>
          </p:cNvSpPr>
          <p:nvPr>
            <p:ph idx="1"/>
          </p:nvPr>
        </p:nvSpPr>
        <p:spPr/>
        <p:txBody>
          <a:bodyPr/>
          <a:lstStyle/>
          <a:p>
            <a:endParaRPr lang="en-US"/>
          </a:p>
        </p:txBody>
      </p:sp>
      <p:sp>
        <p:nvSpPr>
          <p:cNvPr id="39" name="Rectangle 38">
            <a:extLst>
              <a:ext uri="{FF2B5EF4-FFF2-40B4-BE49-F238E27FC236}">
                <a16:creationId xmlns:a16="http://schemas.microsoft.com/office/drawing/2014/main" id="{39616A07-807E-07D1-7472-E9894F626097}"/>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5054B7F-260F-6181-7A84-39AD2AAF212E}"/>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BAAC09B-DE85-FBB5-864D-3E7E121B1816}"/>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AEAF5A0-E9DD-102B-C253-6659FAB55D3E}"/>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0E5DEF22-DBB2-38D2-6B8D-81E184EC0883}"/>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BC185DE-B3E5-366B-A59E-6BA72930BA4B}"/>
              </a:ext>
            </a:extLst>
          </p:cNvPr>
          <p:cNvGrpSpPr/>
          <p:nvPr/>
        </p:nvGrpSpPr>
        <p:grpSpPr>
          <a:xfrm>
            <a:off x="1748358" y="1174138"/>
            <a:ext cx="1000884" cy="990747"/>
            <a:chOff x="8593092" y="2661289"/>
            <a:chExt cx="3079877" cy="3280487"/>
          </a:xfrm>
        </p:grpSpPr>
        <p:pic>
          <p:nvPicPr>
            <p:cNvPr id="45" name="Picture 44" descr="A picture containing text&#10;&#10;Description automatically generated">
              <a:extLst>
                <a:ext uri="{FF2B5EF4-FFF2-40B4-BE49-F238E27FC236}">
                  <a16:creationId xmlns:a16="http://schemas.microsoft.com/office/drawing/2014/main" id="{47759DAB-A48C-9CBC-9199-449F7B963DEA}"/>
                </a:ext>
              </a:extLst>
            </p:cNvPr>
            <p:cNvPicPr>
              <a:picLocks noChangeAspect="1"/>
            </p:cNvPicPr>
            <p:nvPr/>
          </p:nvPicPr>
          <p:blipFill rotWithShape="1">
            <a:blip r:embed="rId2"/>
            <a:srcRect l="2081" t="1838" r="1951"/>
            <a:stretch/>
          </p:blipFill>
          <p:spPr>
            <a:xfrm>
              <a:off x="8593092" y="2859987"/>
              <a:ext cx="3079877" cy="3081789"/>
            </a:xfrm>
            <a:prstGeom prst="rect">
              <a:avLst/>
            </a:prstGeom>
            <a:ln w="38100">
              <a:noFill/>
            </a:ln>
          </p:spPr>
        </p:pic>
        <p:sp>
          <p:nvSpPr>
            <p:cNvPr id="46" name="Right Triangle 45">
              <a:extLst>
                <a:ext uri="{FF2B5EF4-FFF2-40B4-BE49-F238E27FC236}">
                  <a16:creationId xmlns:a16="http://schemas.microsoft.com/office/drawing/2014/main" id="{B4CFCD42-82DA-210F-6F36-BD3A3D419FB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40A495E-0DC0-BE36-1C04-A9B0A8DB1F8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48" name="TextBox 47">
              <a:extLst>
                <a:ext uri="{FF2B5EF4-FFF2-40B4-BE49-F238E27FC236}">
                  <a16:creationId xmlns:a16="http://schemas.microsoft.com/office/drawing/2014/main" id="{1942339B-6840-535D-2E29-255900E5367D}"/>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49" name="Oval 48">
              <a:extLst>
                <a:ext uri="{FF2B5EF4-FFF2-40B4-BE49-F238E27FC236}">
                  <a16:creationId xmlns:a16="http://schemas.microsoft.com/office/drawing/2014/main" id="{832E4ADB-9F5C-3E8F-D78B-AB2B7066B99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61D6682-75B2-2B37-28A1-CAF45AD1B050}"/>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08CC1FC-F934-0666-74A1-E1336AC89826}"/>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FC13509-5686-060E-50F2-98F09C3161AE}"/>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52D8512-E410-D060-80A2-ADB130B74A83}"/>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63E55BA-26C1-0B48-644B-A1E2B1ACF33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BC71418-3326-E8A0-E57D-C4865795439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6" name="Oval 55">
              <a:extLst>
                <a:ext uri="{FF2B5EF4-FFF2-40B4-BE49-F238E27FC236}">
                  <a16:creationId xmlns:a16="http://schemas.microsoft.com/office/drawing/2014/main" id="{B15C4B04-27A0-1F06-2D85-3CFE19EEDED5}"/>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67E1F45-3EB9-6C2C-D5B1-CC2D3A1BA71D}"/>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A1731135-8F70-86DE-E364-F64501AF1F78}"/>
              </a:ext>
            </a:extLst>
          </p:cNvPr>
          <p:cNvCxnSpPr>
            <a:stCxn id="49" idx="0"/>
            <a:endCxn id="54"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2DDA06F-6ED5-5DD7-20BE-593222534C99}"/>
              </a:ext>
            </a:extLst>
          </p:cNvPr>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BC4C0A74-B40F-3E39-FF43-55FBDE402E5A}"/>
              </a:ext>
            </a:extLst>
          </p:cNvPr>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4DE80FA-3AAD-F415-22A7-0AD70F121328}"/>
              </a:ext>
            </a:extLst>
          </p:cNvPr>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D1F87A8-CC72-8689-C94A-1DD672FC98B3}"/>
              </a:ext>
            </a:extLst>
          </p:cNvPr>
          <p:cNvCxnSpPr>
            <a:cxnSpLocks/>
            <a:stCxn id="54"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E37025F-99A6-E3EA-28AD-F6067CDBBE1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302D8803-49CC-502E-8CE8-8E4D64FEB1A7}"/>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DA62CE1-5892-E485-4FD4-F34619EF50FD}"/>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C200A2AC-B931-4275-39CC-755B084A6CA4}"/>
              </a:ext>
            </a:extLst>
          </p:cNvPr>
          <p:cNvCxnSpPr>
            <a:cxnSpLocks/>
            <a:stCxn id="50"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0FFA818-8470-4159-BE6E-105A9F637482}"/>
              </a:ext>
            </a:extLst>
          </p:cNvPr>
          <p:cNvCxnSpPr>
            <a:cxnSpLocks/>
            <a:endCxn id="51"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954A9FDE-3F72-58DF-20D9-04ACCD5D4889}"/>
              </a:ext>
            </a:extLst>
          </p:cNvPr>
          <p:cNvSpPr txBox="1"/>
          <p:nvPr/>
        </p:nvSpPr>
        <p:spPr>
          <a:xfrm>
            <a:off x="2052885" y="1680123"/>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69" name="Straight Connector 68">
            <a:extLst>
              <a:ext uri="{FF2B5EF4-FFF2-40B4-BE49-F238E27FC236}">
                <a16:creationId xmlns:a16="http://schemas.microsoft.com/office/drawing/2014/main" id="{8E4D3686-0013-0F08-746B-AFA44B28E34F}"/>
              </a:ext>
            </a:extLst>
          </p:cNvPr>
          <p:cNvCxnSpPr>
            <a:cxnSpLocks/>
            <a:endCxn id="56"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B52EC8F-936F-46FC-9719-638F5A042842}"/>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8FACF8F-4B41-F3B6-63DF-4C6CFF182676}"/>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nvGrpSpPr>
          <p:cNvPr id="72" name="Group 71">
            <a:extLst>
              <a:ext uri="{FF2B5EF4-FFF2-40B4-BE49-F238E27FC236}">
                <a16:creationId xmlns:a16="http://schemas.microsoft.com/office/drawing/2014/main" id="{4F2C3EBF-3EEB-FDF3-DEF1-413E961616B3}"/>
              </a:ext>
            </a:extLst>
          </p:cNvPr>
          <p:cNvGrpSpPr/>
          <p:nvPr/>
        </p:nvGrpSpPr>
        <p:grpSpPr>
          <a:xfrm>
            <a:off x="4282747" y="866916"/>
            <a:ext cx="753592" cy="614444"/>
            <a:chOff x="4150226" y="154474"/>
            <a:chExt cx="753592" cy="614444"/>
          </a:xfrm>
        </p:grpSpPr>
        <p:pic>
          <p:nvPicPr>
            <p:cNvPr id="73" name="Picture 72" descr="Chart, bar chart&#10;&#10;Description automatically generated">
              <a:extLst>
                <a:ext uri="{FF2B5EF4-FFF2-40B4-BE49-F238E27FC236}">
                  <a16:creationId xmlns:a16="http://schemas.microsoft.com/office/drawing/2014/main" id="{C4C71FF4-C6B2-3FAA-7714-5CA0846DBC71}"/>
                </a:ext>
              </a:extLst>
            </p:cNvPr>
            <p:cNvPicPr>
              <a:picLocks noChangeAspect="1"/>
            </p:cNvPicPr>
            <p:nvPr/>
          </p:nvPicPr>
          <p:blipFill rotWithShape="1">
            <a:blip r:embed="rId3"/>
            <a:srcRect l="50191" t="52388" r="9749" b="20193"/>
            <a:stretch/>
          </p:blipFill>
          <p:spPr>
            <a:xfrm rot="5400000">
              <a:off x="3995179" y="309521"/>
              <a:ext cx="614444" cy="304349"/>
            </a:xfrm>
            <a:prstGeom prst="rect">
              <a:avLst/>
            </a:prstGeom>
          </p:spPr>
        </p:pic>
        <p:pic>
          <p:nvPicPr>
            <p:cNvPr id="74" name="Picture 73" descr="Chart, scatter chart&#10;&#10;Description automatically generated">
              <a:extLst>
                <a:ext uri="{FF2B5EF4-FFF2-40B4-BE49-F238E27FC236}">
                  <a16:creationId xmlns:a16="http://schemas.microsoft.com/office/drawing/2014/main" id="{22B2EF95-8033-705D-99D9-774A9EA486DC}"/>
                </a:ext>
              </a:extLst>
            </p:cNvPr>
            <p:cNvPicPr>
              <a:picLocks noChangeAspect="1"/>
            </p:cNvPicPr>
            <p:nvPr/>
          </p:nvPicPr>
          <p:blipFill rotWithShape="1">
            <a:blip r:embed="rId4"/>
            <a:srcRect l="42956" t="6852" r="40602" b="86562"/>
            <a:stretch/>
          </p:blipFill>
          <p:spPr>
            <a:xfrm>
              <a:off x="4497957" y="191588"/>
              <a:ext cx="369664" cy="148074"/>
            </a:xfrm>
            <a:prstGeom prst="rect">
              <a:avLst/>
            </a:prstGeom>
          </p:spPr>
        </p:pic>
        <p:pic>
          <p:nvPicPr>
            <p:cNvPr id="75" name="Picture 74" descr="Chart, scatter chart&#10;&#10;Description automatically generated">
              <a:extLst>
                <a:ext uri="{FF2B5EF4-FFF2-40B4-BE49-F238E27FC236}">
                  <a16:creationId xmlns:a16="http://schemas.microsoft.com/office/drawing/2014/main" id="{226582EA-2781-037A-8730-55C791D8040B}"/>
                </a:ext>
              </a:extLst>
            </p:cNvPr>
            <p:cNvPicPr>
              <a:picLocks noChangeAspect="1"/>
            </p:cNvPicPr>
            <p:nvPr/>
          </p:nvPicPr>
          <p:blipFill rotWithShape="1">
            <a:blip r:embed="rId5"/>
            <a:srcRect l="43140" t="6932" r="39926" b="86671"/>
            <a:stretch/>
          </p:blipFill>
          <p:spPr>
            <a:xfrm>
              <a:off x="4505018" y="389774"/>
              <a:ext cx="380739" cy="143842"/>
            </a:xfrm>
            <a:prstGeom prst="rect">
              <a:avLst/>
            </a:prstGeom>
          </p:spPr>
        </p:pic>
        <p:pic>
          <p:nvPicPr>
            <p:cNvPr id="76" name="Picture 75" descr="Chart, scatter chart&#10;&#10;Description automatically generated">
              <a:extLst>
                <a:ext uri="{FF2B5EF4-FFF2-40B4-BE49-F238E27FC236}">
                  <a16:creationId xmlns:a16="http://schemas.microsoft.com/office/drawing/2014/main" id="{16F67628-A931-7F69-CC69-97503B6D95CD}"/>
                </a:ext>
              </a:extLst>
            </p:cNvPr>
            <p:cNvPicPr>
              <a:picLocks noChangeAspect="1"/>
            </p:cNvPicPr>
            <p:nvPr/>
          </p:nvPicPr>
          <p:blipFill rotWithShape="1">
            <a:blip r:embed="rId6"/>
            <a:srcRect l="42225" t="6179" r="39724" b="87976"/>
            <a:stretch/>
          </p:blipFill>
          <p:spPr>
            <a:xfrm>
              <a:off x="4497957" y="559303"/>
              <a:ext cx="405861" cy="131428"/>
            </a:xfrm>
            <a:prstGeom prst="rect">
              <a:avLst/>
            </a:prstGeom>
          </p:spPr>
        </p:pic>
      </p:grpSp>
    </p:spTree>
    <p:extLst>
      <p:ext uri="{BB962C8B-B14F-4D97-AF65-F5344CB8AC3E}">
        <p14:creationId xmlns:p14="http://schemas.microsoft.com/office/powerpoint/2010/main" val="3255425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4034413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0" cy="990579"/>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8" name="Group 57">
            <a:extLst>
              <a:ext uri="{FF2B5EF4-FFF2-40B4-BE49-F238E27FC236}">
                <a16:creationId xmlns:a16="http://schemas.microsoft.com/office/drawing/2014/main" id="{9748BA56-AAA9-C662-1ACF-3CD323F843EB}"/>
              </a:ext>
            </a:extLst>
          </p:cNvPr>
          <p:cNvGrpSpPr/>
          <p:nvPr/>
        </p:nvGrpSpPr>
        <p:grpSpPr>
          <a:xfrm>
            <a:off x="235112" y="202036"/>
            <a:ext cx="3299729" cy="2617200"/>
            <a:chOff x="1081281" y="469948"/>
            <a:chExt cx="3564138" cy="2727116"/>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1081281" y="469948"/>
              <a:ext cx="3564138" cy="2727116"/>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2493133" y="2439006"/>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2490778" y="2006060"/>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2490777" y="2521277"/>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3021160" y="2006060"/>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3018119" y="2004386"/>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3032407" y="1960130"/>
              <a:ext cx="986198" cy="986474"/>
              <a:chOff x="8625134" y="2661289"/>
              <a:chExt cx="3034686" cy="3266339"/>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625134" y="2845839"/>
                <a:ext cx="3034686"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1107939" cy="811901"/>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cxnSpLocks/>
              <a:stCxn id="25" idx="0"/>
              <a:endCxn id="37" idx="4"/>
            </p:cNvCxnSpPr>
            <p:nvPr/>
          </p:nvCxnSpPr>
          <p:spPr>
            <a:xfrm>
              <a:off x="3197362" y="2155869"/>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3197846" y="2491962"/>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3862860" y="2165326"/>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3858982" y="2479511"/>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3188543" y="2476794"/>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3203458" y="2809285"/>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3543812" y="2808982"/>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3527798" y="2476793"/>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3513516" y="2164363"/>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3529021" y="2169493"/>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3326521" y="2466115"/>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3687118" y="2657153"/>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3202427" y="2661130"/>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3530399" y="2656507"/>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99AC07-D442-684B-4017-5F66B43DFF0E}"/>
                </a:ext>
              </a:extLst>
            </p:cNvPr>
            <p:cNvSpPr txBox="1"/>
            <p:nvPr/>
          </p:nvSpPr>
          <p:spPr>
            <a:xfrm>
              <a:off x="2728408" y="1766057"/>
              <a:ext cx="1458461" cy="224492"/>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grpSp>
      <p:sp>
        <p:nvSpPr>
          <p:cNvPr id="4" name="TextBox 3">
            <a:extLst>
              <a:ext uri="{FF2B5EF4-FFF2-40B4-BE49-F238E27FC236}">
                <a16:creationId xmlns:a16="http://schemas.microsoft.com/office/drawing/2014/main" id="{FCAF493B-AFA6-1D61-B2C2-A92D68CFA58D}"/>
              </a:ext>
            </a:extLst>
          </p:cNvPr>
          <p:cNvSpPr txBox="1"/>
          <p:nvPr/>
        </p:nvSpPr>
        <p:spPr>
          <a:xfrm>
            <a:off x="148055" y="5317356"/>
            <a:ext cx="7118507"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XX D) XX E) XX</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1865"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59" name="Group 58">
            <a:extLst>
              <a:ext uri="{FF2B5EF4-FFF2-40B4-BE49-F238E27FC236}">
                <a16:creationId xmlns:a16="http://schemas.microsoft.com/office/drawing/2014/main" id="{F1C484A7-3670-2D2E-F5FB-8948596FAADF}"/>
              </a:ext>
            </a:extLst>
          </p:cNvPr>
          <p:cNvGrpSpPr/>
          <p:nvPr/>
        </p:nvGrpSpPr>
        <p:grpSpPr>
          <a:xfrm>
            <a:off x="80641" y="3075114"/>
            <a:ext cx="7232154" cy="2049278"/>
            <a:chOff x="100793" y="565666"/>
            <a:chExt cx="7232154" cy="2049278"/>
          </a:xfrm>
        </p:grpSpPr>
        <p:sp>
          <p:nvSpPr>
            <p:cNvPr id="60" name="Rectangle 59">
              <a:extLst>
                <a:ext uri="{FF2B5EF4-FFF2-40B4-BE49-F238E27FC236}">
                  <a16:creationId xmlns:a16="http://schemas.microsoft.com/office/drawing/2014/main" id="{C2120882-2632-4B6E-2897-8C4310443463}"/>
                </a:ext>
              </a:extLst>
            </p:cNvPr>
            <p:cNvSpPr/>
            <p:nvPr/>
          </p:nvSpPr>
          <p:spPr>
            <a:xfrm>
              <a:off x="139643"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08EC628-BAE4-8A1D-E23F-8FF6B1AA8366}"/>
                </a:ext>
              </a:extLst>
            </p:cNvPr>
            <p:cNvSpPr/>
            <p:nvPr/>
          </p:nvSpPr>
          <p:spPr>
            <a:xfrm>
              <a:off x="2522522"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CAC05BD3-924A-E80F-F26F-723599120950}"/>
                </a:ext>
              </a:extLst>
            </p:cNvPr>
            <p:cNvSpPr/>
            <p:nvPr/>
          </p:nvSpPr>
          <p:spPr>
            <a:xfrm>
              <a:off x="4897833" y="1208025"/>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3" name="Group 62">
              <a:extLst>
                <a:ext uri="{FF2B5EF4-FFF2-40B4-BE49-F238E27FC236}">
                  <a16:creationId xmlns:a16="http://schemas.microsoft.com/office/drawing/2014/main" id="{4363281E-E954-E4EE-F4EB-A211F71EB2B9}"/>
                </a:ext>
              </a:extLst>
            </p:cNvPr>
            <p:cNvGrpSpPr/>
            <p:nvPr/>
          </p:nvGrpSpPr>
          <p:grpSpPr>
            <a:xfrm>
              <a:off x="6559908" y="577890"/>
              <a:ext cx="590281" cy="497125"/>
              <a:chOff x="5687464" y="2844535"/>
              <a:chExt cx="753592" cy="614444"/>
            </a:xfrm>
          </p:grpSpPr>
          <p:pic>
            <p:nvPicPr>
              <p:cNvPr id="73" name="Picture 72" descr="Chart, bar chart&#10;&#10;Description automatically generated">
                <a:extLst>
                  <a:ext uri="{FF2B5EF4-FFF2-40B4-BE49-F238E27FC236}">
                    <a16:creationId xmlns:a16="http://schemas.microsoft.com/office/drawing/2014/main" id="{0B4566F7-0F0B-F380-97CD-029B81F227B2}"/>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74" name="Picture 73" descr="Chart, scatter chart&#10;&#10;Description automatically generated">
                <a:extLst>
                  <a:ext uri="{FF2B5EF4-FFF2-40B4-BE49-F238E27FC236}">
                    <a16:creationId xmlns:a16="http://schemas.microsoft.com/office/drawing/2014/main" id="{CC36670C-6BF6-E58A-B4AC-8CBC4684D176}"/>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75" name="Picture 74" descr="Chart, scatter chart&#10;&#10;Description automatically generated">
                <a:extLst>
                  <a:ext uri="{FF2B5EF4-FFF2-40B4-BE49-F238E27FC236}">
                    <a16:creationId xmlns:a16="http://schemas.microsoft.com/office/drawing/2014/main" id="{200444A0-6B86-45C5-138B-FABBB5A02EB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76" name="Picture 75" descr="Chart, scatter chart&#10;&#10;Description automatically generated">
                <a:extLst>
                  <a:ext uri="{FF2B5EF4-FFF2-40B4-BE49-F238E27FC236}">
                    <a16:creationId xmlns:a16="http://schemas.microsoft.com/office/drawing/2014/main" id="{C71E75B0-68EE-247F-9BAB-BE7108E4BF8D}"/>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64" name="Picture 63">
              <a:extLst>
                <a:ext uri="{FF2B5EF4-FFF2-40B4-BE49-F238E27FC236}">
                  <a16:creationId xmlns:a16="http://schemas.microsoft.com/office/drawing/2014/main" id="{505979A5-9D76-2422-6DB2-49366703D15A}"/>
                </a:ext>
              </a:extLst>
            </p:cNvPr>
            <p:cNvPicPr>
              <a:picLocks noChangeAspect="1"/>
            </p:cNvPicPr>
            <p:nvPr/>
          </p:nvPicPr>
          <p:blipFill>
            <a:blip r:embed="rId10"/>
            <a:stretch>
              <a:fillRect/>
            </a:stretch>
          </p:blipFill>
          <p:spPr>
            <a:xfrm>
              <a:off x="2512105" y="565666"/>
              <a:ext cx="2426909" cy="2049278"/>
            </a:xfrm>
            <a:prstGeom prst="rect">
              <a:avLst/>
            </a:prstGeom>
          </p:spPr>
        </p:pic>
        <p:pic>
          <p:nvPicPr>
            <p:cNvPr id="65" name="Picture 64">
              <a:extLst>
                <a:ext uri="{FF2B5EF4-FFF2-40B4-BE49-F238E27FC236}">
                  <a16:creationId xmlns:a16="http://schemas.microsoft.com/office/drawing/2014/main" id="{04AA0C37-224E-3507-B0C0-58F095CA4195}"/>
                </a:ext>
              </a:extLst>
            </p:cNvPr>
            <p:cNvPicPr>
              <a:picLocks noChangeAspect="1"/>
            </p:cNvPicPr>
            <p:nvPr/>
          </p:nvPicPr>
          <p:blipFill>
            <a:blip r:embed="rId11"/>
            <a:stretch>
              <a:fillRect/>
            </a:stretch>
          </p:blipFill>
          <p:spPr>
            <a:xfrm>
              <a:off x="100793" y="565666"/>
              <a:ext cx="2426909" cy="2049278"/>
            </a:xfrm>
            <a:prstGeom prst="rect">
              <a:avLst/>
            </a:prstGeom>
          </p:spPr>
        </p:pic>
        <p:pic>
          <p:nvPicPr>
            <p:cNvPr id="68" name="Picture 67">
              <a:extLst>
                <a:ext uri="{FF2B5EF4-FFF2-40B4-BE49-F238E27FC236}">
                  <a16:creationId xmlns:a16="http://schemas.microsoft.com/office/drawing/2014/main" id="{C4A42AFD-0688-9A25-C577-4A6DBCF99B9C}"/>
                </a:ext>
              </a:extLst>
            </p:cNvPr>
            <p:cNvPicPr>
              <a:picLocks noChangeAspect="1"/>
            </p:cNvPicPr>
            <p:nvPr/>
          </p:nvPicPr>
          <p:blipFill>
            <a:blip r:embed="rId12"/>
            <a:stretch>
              <a:fillRect/>
            </a:stretch>
          </p:blipFill>
          <p:spPr>
            <a:xfrm>
              <a:off x="4906038" y="565666"/>
              <a:ext cx="2426909" cy="2049278"/>
            </a:xfrm>
            <a:prstGeom prst="rect">
              <a:avLst/>
            </a:prstGeom>
          </p:spPr>
        </p:pic>
      </p:gr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78" name="TextBox 77">
            <a:extLst>
              <a:ext uri="{FF2B5EF4-FFF2-40B4-BE49-F238E27FC236}">
                <a16:creationId xmlns:a16="http://schemas.microsoft.com/office/drawing/2014/main" id="{B1419840-C430-E825-3EAA-799719D1646F}"/>
              </a:ext>
            </a:extLst>
          </p:cNvPr>
          <p:cNvSpPr txBox="1"/>
          <p:nvPr/>
        </p:nvSpPr>
        <p:spPr>
          <a:xfrm>
            <a:off x="2256126" y="1697309"/>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a</a:t>
            </a:r>
          </a:p>
        </p:txBody>
      </p:sp>
      <p:sp>
        <p:nvSpPr>
          <p:cNvPr id="79" name="TextBox 78">
            <a:extLst>
              <a:ext uri="{FF2B5EF4-FFF2-40B4-BE49-F238E27FC236}">
                <a16:creationId xmlns:a16="http://schemas.microsoft.com/office/drawing/2014/main" id="{1B9FA5BA-03D1-7214-6F86-34D530E87035}"/>
              </a:ext>
            </a:extLst>
          </p:cNvPr>
          <p:cNvSpPr txBox="1"/>
          <p:nvPr/>
        </p:nvSpPr>
        <p:spPr>
          <a:xfrm>
            <a:off x="2433049" y="1880028"/>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b</a:t>
            </a:r>
          </a:p>
        </p:txBody>
      </p:sp>
      <p:sp>
        <p:nvSpPr>
          <p:cNvPr id="80" name="TextBox 79">
            <a:extLst>
              <a:ext uri="{FF2B5EF4-FFF2-40B4-BE49-F238E27FC236}">
                <a16:creationId xmlns:a16="http://schemas.microsoft.com/office/drawing/2014/main" id="{89C8DA49-D5E2-806A-9EA6-A32EA7CC26F5}"/>
              </a:ext>
            </a:extLst>
          </p:cNvPr>
          <p:cNvSpPr txBox="1"/>
          <p:nvPr/>
        </p:nvSpPr>
        <p:spPr>
          <a:xfrm>
            <a:off x="2186248" y="1898298"/>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c</a:t>
            </a:r>
          </a:p>
        </p:txBody>
      </p:sp>
      <p:sp>
        <p:nvSpPr>
          <p:cNvPr id="84" name="TextBox 83">
            <a:extLst>
              <a:ext uri="{FF2B5EF4-FFF2-40B4-BE49-F238E27FC236}">
                <a16:creationId xmlns:a16="http://schemas.microsoft.com/office/drawing/2014/main" id="{AC9D2D68-09A8-3B5A-DA2F-7958D6F17A23}"/>
              </a:ext>
            </a:extLst>
          </p:cNvPr>
          <p:cNvSpPr txBox="1"/>
          <p:nvPr/>
        </p:nvSpPr>
        <p:spPr>
          <a:xfrm>
            <a:off x="2292271" y="1837871"/>
            <a:ext cx="191867" cy="184666"/>
          </a:xfrm>
          <a:prstGeom prst="rect">
            <a:avLst/>
          </a:prstGeom>
          <a:noFill/>
        </p:spPr>
        <p:txBody>
          <a:bodyPr wrap="square" rtlCol="0">
            <a:spAutoFit/>
          </a:bodyPr>
          <a:lstStyle/>
          <a:p>
            <a:r>
              <a:rPr lang="en-US" sz="600" dirty="0">
                <a:latin typeface="Menlo" panose="020B0609030804020204" pitchFamily="49" charset="0"/>
                <a:ea typeface="Menlo" panose="020B0609030804020204" pitchFamily="49" charset="0"/>
                <a:cs typeface="Menlo" panose="020B0609030804020204" pitchFamily="49" charset="0"/>
              </a:rPr>
              <a:t>T</a:t>
            </a:r>
          </a:p>
        </p:txBody>
      </p:sp>
      <p:grpSp>
        <p:nvGrpSpPr>
          <p:cNvPr id="92" name="Group 91">
            <a:extLst>
              <a:ext uri="{FF2B5EF4-FFF2-40B4-BE49-F238E27FC236}">
                <a16:creationId xmlns:a16="http://schemas.microsoft.com/office/drawing/2014/main" id="{F1C00AA8-9836-F4B5-FD6D-C851F8C847E4}"/>
              </a:ext>
            </a:extLst>
          </p:cNvPr>
          <p:cNvGrpSpPr/>
          <p:nvPr/>
        </p:nvGrpSpPr>
        <p:grpSpPr>
          <a:xfrm>
            <a:off x="165470" y="1689058"/>
            <a:ext cx="1461328" cy="980272"/>
            <a:chOff x="580438" y="179580"/>
            <a:chExt cx="1461328" cy="980272"/>
          </a:xfrm>
        </p:grpSpPr>
        <p:grpSp>
          <p:nvGrpSpPr>
            <p:cNvPr id="87" name="Group 86">
              <a:extLst>
                <a:ext uri="{FF2B5EF4-FFF2-40B4-BE49-F238E27FC236}">
                  <a16:creationId xmlns:a16="http://schemas.microsoft.com/office/drawing/2014/main" id="{98DCE665-F055-6B5B-6918-EC15CDABF1D9}"/>
                </a:ext>
              </a:extLst>
            </p:cNvPr>
            <p:cNvGrpSpPr/>
            <p:nvPr/>
          </p:nvGrpSpPr>
          <p:grpSpPr>
            <a:xfrm>
              <a:off x="630908" y="179580"/>
              <a:ext cx="1260414" cy="296235"/>
              <a:chOff x="432332" y="1599262"/>
              <a:chExt cx="1260414" cy="296235"/>
            </a:xfrm>
          </p:grpSpPr>
          <p:sp>
            <p:nvSpPr>
              <p:cNvPr id="86" name="Rectangle 85">
                <a:extLst>
                  <a:ext uri="{FF2B5EF4-FFF2-40B4-BE49-F238E27FC236}">
                    <a16:creationId xmlns:a16="http://schemas.microsoft.com/office/drawing/2014/main" id="{0E60131F-8511-F8FF-419A-B9134A9EB7E7}"/>
                  </a:ext>
                </a:extLst>
              </p:cNvPr>
              <p:cNvSpPr/>
              <p:nvPr/>
            </p:nvSpPr>
            <p:spPr>
              <a:xfrm>
                <a:off x="451104" y="1628925"/>
                <a:ext cx="1241642" cy="245590"/>
              </a:xfrm>
              <a:prstGeom prst="rect">
                <a:avLst/>
              </a:prstGeom>
              <a:solidFill>
                <a:schemeClr val="bg1">
                  <a:alpha val="7034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120166B-2A4D-FE40-65A3-76CF46B6E379}"/>
                      </a:ext>
                    </a:extLst>
                  </p:cNvPr>
                  <p:cNvSpPr txBox="1"/>
                  <p:nvPr/>
                </p:nvSpPr>
                <p:spPr>
                  <a:xfrm>
                    <a:off x="432332" y="1599262"/>
                    <a:ext cx="1036709" cy="29623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700" b="0" i="1" smtClean="0">
                              <a:latin typeface="Cambria Math" panose="02040503050406030204" pitchFamily="18" charset="0"/>
                              <a:ea typeface="Menlo" panose="020B0609030804020204" pitchFamily="49" charset="0"/>
                              <a:cs typeface="Menlo" panose="020B0609030804020204" pitchFamily="49" charset="0"/>
                            </a:rPr>
                            <m:t>𝑠</m:t>
                          </m:r>
                          <m:r>
                            <a:rPr lang="en-US" sz="700" b="0" i="1" smtClean="0">
                              <a:latin typeface="Cambria Math" panose="02040503050406030204" pitchFamily="18" charset="0"/>
                              <a:ea typeface="Menlo" panose="020B0609030804020204" pitchFamily="49" charset="0"/>
                              <a:cs typeface="Menlo" panose="020B0609030804020204" pitchFamily="49" charset="0"/>
                            </a:rPr>
                            <m:t>= </m:t>
                          </m:r>
                          <m:f>
                            <m:fPr>
                              <m:ctrlPr>
                                <a:rPr lang="en-US" sz="700" b="0" i="1" smtClean="0">
                                  <a:latin typeface="Cambria Math" panose="02040503050406030204" pitchFamily="18" charset="0"/>
                                  <a:ea typeface="Menlo" panose="020B0609030804020204" pitchFamily="49" charset="0"/>
                                  <a:cs typeface="Menlo" panose="020B0609030804020204" pitchFamily="49" charset="0"/>
                                </a:rPr>
                              </m:ctrlPr>
                            </m:fPr>
                            <m:num>
                              <m:r>
                                <a:rPr lang="en-US" sz="700" b="0" i="1" smtClean="0">
                                  <a:latin typeface="Cambria Math" panose="02040503050406030204" pitchFamily="18" charset="0"/>
                                  <a:ea typeface="Menlo" panose="020B0609030804020204" pitchFamily="49" charset="0"/>
                                  <a:cs typeface="Menlo" panose="020B0609030804020204" pitchFamily="49" charset="0"/>
                                </a:rPr>
                                <m:t>𝑎</m:t>
                              </m:r>
                              <m:r>
                                <a:rPr lang="en-US" sz="700" b="0" i="1" smtClean="0">
                                  <a:latin typeface="Cambria Math" panose="02040503050406030204" pitchFamily="18" charset="0"/>
                                  <a:ea typeface="Menlo" panose="020B0609030804020204" pitchFamily="49" charset="0"/>
                                  <a:cs typeface="Menlo" panose="020B0609030804020204" pitchFamily="49" charset="0"/>
                                </a:rPr>
                                <m:t>+</m:t>
                              </m:r>
                              <m:r>
                                <a:rPr lang="en-US" sz="700" b="0" i="1" smtClean="0">
                                  <a:latin typeface="Cambria Math" panose="02040503050406030204" pitchFamily="18" charset="0"/>
                                  <a:ea typeface="Menlo" panose="020B0609030804020204" pitchFamily="49" charset="0"/>
                                  <a:cs typeface="Menlo" panose="020B0609030804020204" pitchFamily="49" charset="0"/>
                                </a:rPr>
                                <m:t>𝑏</m:t>
                              </m:r>
                              <m:r>
                                <a:rPr lang="en-US" sz="700" b="0" i="1" smtClean="0">
                                  <a:latin typeface="Cambria Math" panose="02040503050406030204" pitchFamily="18" charset="0"/>
                                  <a:ea typeface="Menlo" panose="020B0609030804020204" pitchFamily="49" charset="0"/>
                                  <a:cs typeface="Menlo" panose="020B0609030804020204" pitchFamily="49" charset="0"/>
                                </a:rPr>
                                <m:t>+</m:t>
                              </m:r>
                              <m:r>
                                <a:rPr lang="en-US" sz="700" b="0" i="1" smtClean="0">
                                  <a:latin typeface="Cambria Math" panose="02040503050406030204" pitchFamily="18" charset="0"/>
                                  <a:ea typeface="Menlo" panose="020B0609030804020204" pitchFamily="49" charset="0"/>
                                  <a:cs typeface="Menlo" panose="020B0609030804020204" pitchFamily="49" charset="0"/>
                                </a:rPr>
                                <m:t>𝑐</m:t>
                              </m:r>
                            </m:num>
                            <m:den>
                              <m:r>
                                <a:rPr lang="en-US" sz="700" b="0" i="1" smtClean="0">
                                  <a:latin typeface="Cambria Math" panose="02040503050406030204" pitchFamily="18" charset="0"/>
                                  <a:ea typeface="Menlo" panose="020B0609030804020204" pitchFamily="49" charset="0"/>
                                  <a:cs typeface="Menlo" panose="020B0609030804020204" pitchFamily="49" charset="0"/>
                                </a:rPr>
                                <m:t>2</m:t>
                              </m:r>
                            </m:den>
                          </m:f>
                        </m:oMath>
                      </m:oMathPara>
                    </a14:m>
                    <a:endParaRPr lang="en-US" sz="700" dirty="0">
                      <a:latin typeface="Menlo" panose="020B0609030804020204" pitchFamily="49" charset="0"/>
                      <a:ea typeface="Menlo" panose="020B0609030804020204" pitchFamily="49" charset="0"/>
                      <a:cs typeface="Menlo" panose="020B0609030804020204" pitchFamily="49" charset="0"/>
                    </a:endParaRPr>
                  </a:p>
                </p:txBody>
              </p:sp>
            </mc:Choice>
            <mc:Fallback xmlns="">
              <p:sp>
                <p:nvSpPr>
                  <p:cNvPr id="55" name="TextBox 54">
                    <a:extLst>
                      <a:ext uri="{FF2B5EF4-FFF2-40B4-BE49-F238E27FC236}">
                        <a16:creationId xmlns:a16="http://schemas.microsoft.com/office/drawing/2014/main" id="{1120166B-2A4D-FE40-65A3-76CF46B6E379}"/>
                      </a:ext>
                    </a:extLst>
                  </p:cNvPr>
                  <p:cNvSpPr txBox="1">
                    <a:spLocks noRot="1" noChangeAspect="1" noMove="1" noResize="1" noEditPoints="1" noAdjustHandles="1" noChangeArrowheads="1" noChangeShapeType="1" noTextEdit="1"/>
                  </p:cNvSpPr>
                  <p:nvPr/>
                </p:nvSpPr>
                <p:spPr>
                  <a:xfrm>
                    <a:off x="432332" y="1599262"/>
                    <a:ext cx="1036709" cy="296235"/>
                  </a:xfrm>
                  <a:prstGeom prst="rect">
                    <a:avLst/>
                  </a:prstGeom>
                  <a:blipFill>
                    <a:blip r:embed="rId15"/>
                    <a:stretch>
                      <a:fillRect/>
                    </a:stretch>
                  </a:blipFill>
                </p:spPr>
                <p:txBody>
                  <a:bodyPr/>
                  <a:lstStyle/>
                  <a:p>
                    <a:r>
                      <a:rPr lang="en-US">
                        <a:noFill/>
                      </a:rPr>
                      <a:t> </a:t>
                    </a:r>
                  </a:p>
                </p:txBody>
              </p:sp>
            </mc:Fallback>
          </mc:AlternateContent>
        </p:grpSp>
        <p:grpSp>
          <p:nvGrpSpPr>
            <p:cNvPr id="89" name="Group 88">
              <a:extLst>
                <a:ext uri="{FF2B5EF4-FFF2-40B4-BE49-F238E27FC236}">
                  <a16:creationId xmlns:a16="http://schemas.microsoft.com/office/drawing/2014/main" id="{64623813-F0F6-F98E-1D46-8BA2490742B6}"/>
                </a:ext>
              </a:extLst>
            </p:cNvPr>
            <p:cNvGrpSpPr/>
            <p:nvPr/>
          </p:nvGrpSpPr>
          <p:grpSpPr>
            <a:xfrm>
              <a:off x="580438" y="456464"/>
              <a:ext cx="1417232" cy="222753"/>
              <a:chOff x="407437" y="1456907"/>
              <a:chExt cx="1417232" cy="222753"/>
            </a:xfrm>
          </p:grpSpPr>
          <p:sp>
            <p:nvSpPr>
              <p:cNvPr id="88" name="Rectangle 87">
                <a:extLst>
                  <a:ext uri="{FF2B5EF4-FFF2-40B4-BE49-F238E27FC236}">
                    <a16:creationId xmlns:a16="http://schemas.microsoft.com/office/drawing/2014/main" id="{A502152D-6A65-1776-5424-280BD26F3970}"/>
                  </a:ext>
                </a:extLst>
              </p:cNvPr>
              <p:cNvSpPr/>
              <p:nvPr/>
            </p:nvSpPr>
            <p:spPr>
              <a:xfrm>
                <a:off x="475488" y="1458952"/>
                <a:ext cx="1242833" cy="215444"/>
              </a:xfrm>
              <a:prstGeom prst="rect">
                <a:avLst/>
              </a:prstGeom>
              <a:solidFill>
                <a:schemeClr val="bg1">
                  <a:alpha val="6988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6688BA8-3BA9-B78E-7B07-6FDB41BED3C2}"/>
                      </a:ext>
                    </a:extLst>
                  </p:cNvPr>
                  <p:cNvSpPr txBox="1"/>
                  <p:nvPr/>
                </p:nvSpPr>
                <p:spPr>
                  <a:xfrm>
                    <a:off x="407437" y="1456907"/>
                    <a:ext cx="1417232" cy="222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ea typeface="Menlo" panose="020B0609030804020204" pitchFamily="49" charset="0"/>
                                  <a:cs typeface="Menlo" panose="020B0609030804020204" pitchFamily="49" charset="0"/>
                                </a:rPr>
                              </m:ctrlPr>
                            </m:sSubPr>
                            <m:e>
                              <m:r>
                                <a:rPr lang="en-US" sz="700" b="0" i="1" smtClean="0">
                                  <a:latin typeface="Cambria Math" panose="02040503050406030204" pitchFamily="18" charset="0"/>
                                  <a:ea typeface="Menlo" panose="020B0609030804020204" pitchFamily="49" charset="0"/>
                                  <a:cs typeface="Menlo" panose="020B0609030804020204" pitchFamily="49" charset="0"/>
                                </a:rPr>
                                <m:t>𝐴</m:t>
                              </m:r>
                            </m:e>
                            <m:sub>
                              <m:r>
                                <a:rPr lang="en-US" sz="700" b="0" i="1" smtClean="0">
                                  <a:latin typeface="Cambria Math" panose="02040503050406030204" pitchFamily="18" charset="0"/>
                                  <a:ea typeface="Menlo" panose="020B0609030804020204" pitchFamily="49" charset="0"/>
                                  <a:cs typeface="Menlo" panose="020B0609030804020204" pitchFamily="49" charset="0"/>
                                </a:rPr>
                                <m:t>𝑇</m:t>
                              </m:r>
                            </m:sub>
                          </m:sSub>
                          <m:r>
                            <a:rPr lang="en-US" sz="700" b="0" i="1" smtClean="0">
                              <a:latin typeface="Cambria Math" panose="02040503050406030204" pitchFamily="18" charset="0"/>
                              <a:ea typeface="Menlo" panose="020B0609030804020204" pitchFamily="49" charset="0"/>
                              <a:cs typeface="Menlo" panose="020B0609030804020204" pitchFamily="49" charset="0"/>
                            </a:rPr>
                            <m:t>= </m:t>
                          </m:r>
                          <m:rad>
                            <m:radPr>
                              <m:degHide m:val="on"/>
                              <m:ctrlPr>
                                <a:rPr lang="en-US" sz="700" i="1">
                                  <a:latin typeface="Cambria Math" panose="02040503050406030204" pitchFamily="18" charset="0"/>
                                </a:rPr>
                              </m:ctrlPr>
                            </m:radPr>
                            <m:deg/>
                            <m:e>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𝑎</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𝑏</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𝑐</m:t>
                              </m:r>
                              <m:r>
                                <a:rPr lang="en-US" sz="700" i="1">
                                  <a:latin typeface="Cambria Math" panose="02040503050406030204" pitchFamily="18" charset="0"/>
                                </a:rPr>
                                <m:t>)</m:t>
                              </m:r>
                            </m:e>
                          </m:rad>
                        </m:oMath>
                      </m:oMathPara>
                    </a14:m>
                    <a:endParaRPr lang="en-US" sz="700" dirty="0">
                      <a:latin typeface="Menlo" panose="020B0609030804020204" pitchFamily="49" charset="0"/>
                      <a:ea typeface="Menlo" panose="020B0609030804020204" pitchFamily="49" charset="0"/>
                      <a:cs typeface="Menlo" panose="020B0609030804020204" pitchFamily="49" charset="0"/>
                    </a:endParaRPr>
                  </a:p>
                </p:txBody>
              </p:sp>
            </mc:Choice>
            <mc:Fallback xmlns="">
              <p:sp>
                <p:nvSpPr>
                  <p:cNvPr id="83" name="TextBox 82">
                    <a:extLst>
                      <a:ext uri="{FF2B5EF4-FFF2-40B4-BE49-F238E27FC236}">
                        <a16:creationId xmlns:a16="http://schemas.microsoft.com/office/drawing/2014/main" id="{B6688BA8-3BA9-B78E-7B07-6FDB41BED3C2}"/>
                      </a:ext>
                    </a:extLst>
                  </p:cNvPr>
                  <p:cNvSpPr txBox="1">
                    <a:spLocks noRot="1" noChangeAspect="1" noMove="1" noResize="1" noEditPoints="1" noAdjustHandles="1" noChangeArrowheads="1" noChangeShapeType="1" noTextEdit="1"/>
                  </p:cNvSpPr>
                  <p:nvPr/>
                </p:nvSpPr>
                <p:spPr>
                  <a:xfrm>
                    <a:off x="407437" y="1456907"/>
                    <a:ext cx="1417232" cy="222753"/>
                  </a:xfrm>
                  <a:prstGeom prst="rect">
                    <a:avLst/>
                  </a:prstGeom>
                  <a:blipFill>
                    <a:blip r:embed="rId16"/>
                    <a:stretch>
                      <a:fillRect/>
                    </a:stretch>
                  </a:blipFill>
                </p:spPr>
                <p:txBody>
                  <a:bodyPr/>
                  <a:lstStyle/>
                  <a:p>
                    <a:r>
                      <a:rPr lang="en-US">
                        <a:noFill/>
                      </a:rPr>
                      <a:t> </a:t>
                    </a:r>
                  </a:p>
                </p:txBody>
              </p:sp>
            </mc:Fallback>
          </mc:AlternateContent>
        </p:grpSp>
        <p:grpSp>
          <p:nvGrpSpPr>
            <p:cNvPr id="91" name="Group 90">
              <a:extLst>
                <a:ext uri="{FF2B5EF4-FFF2-40B4-BE49-F238E27FC236}">
                  <a16:creationId xmlns:a16="http://schemas.microsoft.com/office/drawing/2014/main" id="{0DB5EEB6-CC85-09F4-161C-015AEF4BE128}"/>
                </a:ext>
              </a:extLst>
            </p:cNvPr>
            <p:cNvGrpSpPr/>
            <p:nvPr/>
          </p:nvGrpSpPr>
          <p:grpSpPr>
            <a:xfrm>
              <a:off x="624534" y="654521"/>
              <a:ext cx="1417232" cy="505331"/>
              <a:chOff x="555273" y="299688"/>
              <a:chExt cx="1417232" cy="505331"/>
            </a:xfrm>
          </p:grpSpPr>
          <p:sp>
            <p:nvSpPr>
              <p:cNvPr id="90" name="Rectangle 89">
                <a:extLst>
                  <a:ext uri="{FF2B5EF4-FFF2-40B4-BE49-F238E27FC236}">
                    <a16:creationId xmlns:a16="http://schemas.microsoft.com/office/drawing/2014/main" id="{3944752B-EC2F-4200-CE48-9C9DB82B9FFB}"/>
                  </a:ext>
                </a:extLst>
              </p:cNvPr>
              <p:cNvSpPr/>
              <p:nvPr/>
            </p:nvSpPr>
            <p:spPr>
              <a:xfrm>
                <a:off x="577821" y="322936"/>
                <a:ext cx="1244240" cy="398940"/>
              </a:xfrm>
              <a:prstGeom prst="rect">
                <a:avLst/>
              </a:prstGeom>
              <a:solidFill>
                <a:schemeClr val="lt1">
                  <a:alpha val="69635"/>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9FCE3D6-D76C-B67E-F3FD-2CEEF94B47B9}"/>
                      </a:ext>
                    </a:extLst>
                  </p:cNvPr>
                  <p:cNvSpPr txBox="1"/>
                  <p:nvPr/>
                </p:nvSpPr>
                <p:spPr>
                  <a:xfrm>
                    <a:off x="555273" y="299688"/>
                    <a:ext cx="1417232" cy="505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700" i="1" smtClean="0">
                                  <a:latin typeface="Cambria Math" panose="02040503050406030204" pitchFamily="18" charset="0"/>
                                </a:rPr>
                              </m:ctrlPr>
                            </m:sSubPr>
                            <m:e>
                              <m:r>
                                <a:rPr lang="en-US" sz="700" b="0" i="1" smtClean="0">
                                  <a:latin typeface="Cambria Math" panose="02040503050406030204" pitchFamily="18" charset="0"/>
                                </a:rPr>
                                <m:t>𝑆𝐴</m:t>
                              </m:r>
                            </m:e>
                            <m:sub>
                              <m:r>
                                <a:rPr lang="en-US" sz="700" b="0" i="1" smtClean="0">
                                  <a:latin typeface="Cambria Math" panose="02040503050406030204" pitchFamily="18" charset="0"/>
                                </a:rPr>
                                <m:t>𝑃𝑂𝐼</m:t>
                              </m:r>
                            </m:sub>
                          </m:sSub>
                          <m:r>
                            <a:rPr lang="en-US" sz="700" b="0" i="1" smtClean="0">
                              <a:latin typeface="Cambria Math" panose="02040503050406030204" pitchFamily="18" charset="0"/>
                            </a:rPr>
                            <m:t>= </m:t>
                          </m:r>
                          <m:nary>
                            <m:naryPr>
                              <m:chr m:val="∑"/>
                              <m:ctrlPr>
                                <a:rPr lang="en-US" sz="700" b="0" i="1" smtClean="0">
                                  <a:latin typeface="Cambria Math" panose="02040503050406030204" pitchFamily="18" charset="0"/>
                                </a:rPr>
                              </m:ctrlPr>
                            </m:naryPr>
                            <m:sub>
                              <m:r>
                                <m:rPr>
                                  <m:brk m:alnAt="23"/>
                                </m:rPr>
                                <a:rPr lang="en-US" sz="700" b="0" i="1" smtClean="0">
                                  <a:latin typeface="Cambria Math" panose="02040503050406030204" pitchFamily="18" charset="0"/>
                                </a:rPr>
                                <m:t>𝑖</m:t>
                              </m:r>
                              <m:r>
                                <a:rPr lang="en-US" sz="700" b="0" i="1" smtClean="0">
                                  <a:latin typeface="Cambria Math" panose="02040503050406030204" pitchFamily="18" charset="0"/>
                                </a:rPr>
                                <m:t>=0</m:t>
                              </m:r>
                            </m:sub>
                            <m:sup>
                              <m:r>
                                <a:rPr lang="en-US" sz="700" b="0" i="1" smtClean="0">
                                  <a:latin typeface="Cambria Math" panose="02040503050406030204" pitchFamily="18" charset="0"/>
                                </a:rPr>
                                <m:t>𝑘</m:t>
                              </m:r>
                              <m:r>
                                <a:rPr lang="en-US" sz="700" b="0" i="1" smtClean="0">
                                  <a:latin typeface="Cambria Math" panose="02040503050406030204" pitchFamily="18" charset="0"/>
                                </a:rPr>
                                <m:t>=8</m:t>
                              </m:r>
                            </m:sup>
                            <m:e>
                              <m:f>
                                <m:fPr>
                                  <m:ctrlPr>
                                    <a:rPr lang="en-US" sz="700" b="0" i="1" smtClean="0">
                                      <a:latin typeface="Cambria Math" panose="02040503050406030204" pitchFamily="18" charset="0"/>
                                    </a:rPr>
                                  </m:ctrlPr>
                                </m:fPr>
                                <m:num>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𝐴</m:t>
                                      </m:r>
                                    </m:e>
                                    <m:sub>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𝑇</m:t>
                                          </m:r>
                                        </m:e>
                                        <m:sub>
                                          <m:r>
                                            <a:rPr lang="en-US" sz="700" b="0" i="1" smtClean="0">
                                              <a:latin typeface="Cambria Math" panose="02040503050406030204" pitchFamily="18" charset="0"/>
                                            </a:rPr>
                                            <m:t>𝑖</m:t>
                                          </m:r>
                                        </m:sub>
                                      </m:sSub>
                                    </m:sub>
                                  </m:sSub>
                                </m:num>
                                <m:den>
                                  <m:r>
                                    <a:rPr lang="en-US" sz="700" b="0" i="1" smtClean="0">
                                      <a:latin typeface="Cambria Math" panose="02040503050406030204" pitchFamily="18" charset="0"/>
                                    </a:rPr>
                                    <m:t>4</m:t>
                                  </m:r>
                                </m:den>
                              </m:f>
                            </m:e>
                          </m:nary>
                        </m:oMath>
                      </m:oMathPara>
                    </a14:m>
                    <a:endParaRPr lang="en-US" sz="700" b="0" dirty="0">
                      <a:ea typeface="Cambria Math" panose="02040503050406030204" pitchFamily="18" charset="0"/>
                    </a:endParaRPr>
                  </a:p>
                  <a:p>
                    <a:endParaRPr lang="en-US" sz="700" dirty="0"/>
                  </a:p>
                </p:txBody>
              </p:sp>
            </mc:Choice>
            <mc:Fallback xmlns="">
              <p:sp>
                <p:nvSpPr>
                  <p:cNvPr id="82" name="TextBox 81">
                    <a:extLst>
                      <a:ext uri="{FF2B5EF4-FFF2-40B4-BE49-F238E27FC236}">
                        <a16:creationId xmlns:a16="http://schemas.microsoft.com/office/drawing/2014/main" id="{D9FCE3D6-D76C-B67E-F3FD-2CEEF94B47B9}"/>
                      </a:ext>
                    </a:extLst>
                  </p:cNvPr>
                  <p:cNvSpPr txBox="1">
                    <a:spLocks noRot="1" noChangeAspect="1" noMove="1" noResize="1" noEditPoints="1" noAdjustHandles="1" noChangeArrowheads="1" noChangeShapeType="1" noTextEdit="1"/>
                  </p:cNvSpPr>
                  <p:nvPr/>
                </p:nvSpPr>
                <p:spPr>
                  <a:xfrm>
                    <a:off x="555273" y="299688"/>
                    <a:ext cx="1417232" cy="505331"/>
                  </a:xfrm>
                  <a:prstGeom prst="rect">
                    <a:avLst/>
                  </a:prstGeom>
                  <a:blipFill>
                    <a:blip r:embed="rId17"/>
                    <a:stretch>
                      <a:fillRect t="-57500" b="-75000"/>
                    </a:stretch>
                  </a:blipFill>
                </p:spPr>
                <p:txBody>
                  <a:bodyPr/>
                  <a:lstStyle/>
                  <a:p>
                    <a:r>
                      <a:rPr lang="en-US">
                        <a:noFill/>
                      </a:rPr>
                      <a:t> </a:t>
                    </a:r>
                  </a:p>
                </p:txBody>
              </p:sp>
            </mc:Fallback>
          </mc:AlternateContent>
        </p:grpSp>
      </p:grpSp>
      <p:sp>
        <p:nvSpPr>
          <p:cNvPr id="81" name="Rectangle 80">
            <a:extLst>
              <a:ext uri="{FF2B5EF4-FFF2-40B4-BE49-F238E27FC236}">
                <a16:creationId xmlns:a16="http://schemas.microsoft.com/office/drawing/2014/main" id="{D9495165-1F2E-BDCD-3B5B-D6CE557B1EA8}"/>
              </a:ext>
            </a:extLst>
          </p:cNvPr>
          <p:cNvSpPr/>
          <p:nvPr/>
        </p:nvSpPr>
        <p:spPr>
          <a:xfrm>
            <a:off x="918182" y="501378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10383B2-37E7-52B3-D126-4120E7E138F0}"/>
              </a:ext>
            </a:extLst>
          </p:cNvPr>
          <p:cNvSpPr/>
          <p:nvPr/>
        </p:nvSpPr>
        <p:spPr>
          <a:xfrm>
            <a:off x="3345091" y="500699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E868C06D-5F63-0B1F-B9D9-73EFD3A5F957}"/>
              </a:ext>
            </a:extLst>
          </p:cNvPr>
          <p:cNvSpPr/>
          <p:nvPr/>
        </p:nvSpPr>
        <p:spPr>
          <a:xfrm>
            <a:off x="5710985" y="500699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BEF330D2-06A3-240F-DA28-B14547B8EA3E}"/>
              </a:ext>
            </a:extLst>
          </p:cNvPr>
          <p:cNvSpPr txBox="1"/>
          <p:nvPr/>
        </p:nvSpPr>
        <p:spPr>
          <a:xfrm>
            <a:off x="695611" y="4947024"/>
            <a:ext cx="1453363" cy="207749"/>
          </a:xfrm>
          <a:prstGeom prst="rect">
            <a:avLst/>
          </a:prstGeom>
          <a:noFill/>
        </p:spPr>
        <p:txBody>
          <a:bodyPr wrap="square" rtlCol="0">
            <a:spAutoFit/>
          </a:bodyPr>
          <a:lstStyle/>
          <a:p>
            <a:r>
              <a:rPr lang="en-US" sz="750" dirty="0">
                <a:latin typeface="+mj-lt"/>
              </a:rPr>
              <a:t>Complete Ground Plane (m</a:t>
            </a:r>
            <a:r>
              <a:rPr lang="en-US" sz="750" baseline="30000" dirty="0">
                <a:latin typeface="+mj-lt"/>
              </a:rPr>
              <a:t>2</a:t>
            </a:r>
            <a:r>
              <a:rPr lang="en-US" sz="750" dirty="0">
                <a:latin typeface="+mj-lt"/>
              </a:rPr>
              <a:t>)</a:t>
            </a:r>
          </a:p>
        </p:txBody>
      </p:sp>
      <p:sp>
        <p:nvSpPr>
          <p:cNvPr id="94" name="TextBox 93">
            <a:extLst>
              <a:ext uri="{FF2B5EF4-FFF2-40B4-BE49-F238E27FC236}">
                <a16:creationId xmlns:a16="http://schemas.microsoft.com/office/drawing/2014/main" id="{3249DB28-4174-0DCA-9230-92741F43DB6B}"/>
              </a:ext>
            </a:extLst>
          </p:cNvPr>
          <p:cNvSpPr txBox="1"/>
          <p:nvPr/>
        </p:nvSpPr>
        <p:spPr>
          <a:xfrm>
            <a:off x="2979155" y="4953814"/>
            <a:ext cx="1453363" cy="207749"/>
          </a:xfrm>
          <a:prstGeom prst="rect">
            <a:avLst/>
          </a:prstGeom>
          <a:noFill/>
        </p:spPr>
        <p:txBody>
          <a:bodyPr wrap="square" rtlCol="0">
            <a:spAutoFit/>
          </a:bodyPr>
          <a:lstStyle/>
          <a:p>
            <a:pPr algn="ctr"/>
            <a:r>
              <a:rPr lang="en-US" sz="750" dirty="0">
                <a:latin typeface="+mj-lt"/>
              </a:rPr>
              <a:t>Complete Ground Plane (m</a:t>
            </a:r>
            <a:r>
              <a:rPr lang="en-US" sz="750" baseline="30000" dirty="0">
                <a:latin typeface="+mj-lt"/>
              </a:rPr>
              <a:t>2</a:t>
            </a:r>
            <a:r>
              <a:rPr lang="en-US" sz="750" dirty="0">
                <a:latin typeface="+mj-lt"/>
              </a:rPr>
              <a:t>)</a:t>
            </a:r>
          </a:p>
        </p:txBody>
      </p:sp>
      <p:sp>
        <p:nvSpPr>
          <p:cNvPr id="98" name="TextBox 97">
            <a:extLst>
              <a:ext uri="{FF2B5EF4-FFF2-40B4-BE49-F238E27FC236}">
                <a16:creationId xmlns:a16="http://schemas.microsoft.com/office/drawing/2014/main" id="{8ED2C750-151C-F4FD-DDFC-97DE246D5BF2}"/>
              </a:ext>
            </a:extLst>
          </p:cNvPr>
          <p:cNvSpPr txBox="1"/>
          <p:nvPr/>
        </p:nvSpPr>
        <p:spPr>
          <a:xfrm>
            <a:off x="5406064" y="4947023"/>
            <a:ext cx="1453363" cy="207749"/>
          </a:xfrm>
          <a:prstGeom prst="rect">
            <a:avLst/>
          </a:prstGeom>
          <a:noFill/>
        </p:spPr>
        <p:txBody>
          <a:bodyPr wrap="square" rtlCol="0">
            <a:spAutoFit/>
          </a:bodyPr>
          <a:lstStyle/>
          <a:p>
            <a:pPr algn="ctr"/>
            <a:r>
              <a:rPr lang="en-US" sz="750" dirty="0">
                <a:latin typeface="+mj-lt"/>
              </a:rPr>
              <a:t>Complete Ground Plane (m</a:t>
            </a:r>
            <a:r>
              <a:rPr lang="en-US" sz="750" baseline="30000" dirty="0">
                <a:latin typeface="+mj-lt"/>
              </a:rPr>
              <a:t>2</a:t>
            </a:r>
            <a:r>
              <a:rPr lang="en-US" sz="750" dirty="0">
                <a:latin typeface="+mj-lt"/>
              </a:rPr>
              <a:t>)</a:t>
            </a:r>
          </a:p>
        </p:txBody>
      </p:sp>
      <p:sp>
        <p:nvSpPr>
          <p:cNvPr id="102" name="Rectangle 101">
            <a:extLst>
              <a:ext uri="{FF2B5EF4-FFF2-40B4-BE49-F238E27FC236}">
                <a16:creationId xmlns:a16="http://schemas.microsoft.com/office/drawing/2014/main" id="{1FBB4BAC-4864-8FE9-D211-DB49C75B43A0}"/>
              </a:ext>
            </a:extLst>
          </p:cNvPr>
          <p:cNvSpPr/>
          <p:nvPr/>
        </p:nvSpPr>
        <p:spPr>
          <a:xfrm>
            <a:off x="78493" y="3662738"/>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C6C202-9885-BCBD-C1D3-2F1EFD221E29}"/>
              </a:ext>
            </a:extLst>
          </p:cNvPr>
          <p:cNvSpPr/>
          <p:nvPr/>
        </p:nvSpPr>
        <p:spPr>
          <a:xfrm>
            <a:off x="2490634" y="3682359"/>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440F75D-96CD-A7BF-57E6-320CFF8EA9E4}"/>
              </a:ext>
            </a:extLst>
          </p:cNvPr>
          <p:cNvSpPr/>
          <p:nvPr/>
        </p:nvSpPr>
        <p:spPr>
          <a:xfrm>
            <a:off x="4877681" y="3750719"/>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E0A94AA-B198-2C7B-4995-3A6EAC437721}"/>
              </a:ext>
            </a:extLst>
          </p:cNvPr>
          <p:cNvSpPr txBox="1"/>
          <p:nvPr/>
        </p:nvSpPr>
        <p:spPr>
          <a:xfrm rot="16200000">
            <a:off x="-637803" y="3927152"/>
            <a:ext cx="1453363" cy="207749"/>
          </a:xfrm>
          <a:prstGeom prst="rect">
            <a:avLst/>
          </a:prstGeom>
          <a:noFill/>
        </p:spPr>
        <p:txBody>
          <a:bodyPr wrap="square" rtlCol="0">
            <a:spAutoFit/>
          </a:bodyPr>
          <a:lstStyle/>
          <a:p>
            <a:pPr algn="ctr"/>
            <a:r>
              <a:rPr lang="en-US" sz="750" dirty="0">
                <a:latin typeface="+mj-lt"/>
              </a:rPr>
              <a:t>Abs(Residuals) (z-scored)</a:t>
            </a:r>
          </a:p>
        </p:txBody>
      </p:sp>
      <p:sp>
        <p:nvSpPr>
          <p:cNvPr id="100" name="TextBox 99">
            <a:extLst>
              <a:ext uri="{FF2B5EF4-FFF2-40B4-BE49-F238E27FC236}">
                <a16:creationId xmlns:a16="http://schemas.microsoft.com/office/drawing/2014/main" id="{76D70A6C-5466-6C91-06F4-3CC39AD7D127}"/>
              </a:ext>
            </a:extLst>
          </p:cNvPr>
          <p:cNvSpPr txBox="1"/>
          <p:nvPr/>
        </p:nvSpPr>
        <p:spPr>
          <a:xfrm rot="16200000">
            <a:off x="1780827" y="3907161"/>
            <a:ext cx="1453363" cy="207749"/>
          </a:xfrm>
          <a:prstGeom prst="rect">
            <a:avLst/>
          </a:prstGeom>
          <a:noFill/>
        </p:spPr>
        <p:txBody>
          <a:bodyPr wrap="square" rtlCol="0">
            <a:spAutoFit/>
          </a:bodyPr>
          <a:lstStyle/>
          <a:p>
            <a:pPr algn="ctr"/>
            <a:r>
              <a:rPr lang="en-US" sz="750" dirty="0">
                <a:latin typeface="+mj-lt"/>
              </a:rPr>
              <a:t>Residuals (z-scored)</a:t>
            </a:r>
          </a:p>
        </p:txBody>
      </p:sp>
      <p:sp>
        <p:nvSpPr>
          <p:cNvPr id="101" name="TextBox 100">
            <a:extLst>
              <a:ext uri="{FF2B5EF4-FFF2-40B4-BE49-F238E27FC236}">
                <a16:creationId xmlns:a16="http://schemas.microsoft.com/office/drawing/2014/main" id="{51C0CA07-3865-3A66-29E5-FCB320786380}"/>
              </a:ext>
            </a:extLst>
          </p:cNvPr>
          <p:cNvSpPr txBox="1"/>
          <p:nvPr/>
        </p:nvSpPr>
        <p:spPr>
          <a:xfrm rot="16200000">
            <a:off x="4179685" y="3893853"/>
            <a:ext cx="1453363" cy="207749"/>
          </a:xfrm>
          <a:prstGeom prst="rect">
            <a:avLst/>
          </a:prstGeom>
          <a:noFill/>
        </p:spPr>
        <p:txBody>
          <a:bodyPr wrap="square" rtlCol="0">
            <a:spAutoFit/>
          </a:bodyPr>
          <a:lstStyle/>
          <a:p>
            <a:pPr algn="ctr"/>
            <a:r>
              <a:rPr lang="en-US" sz="750" dirty="0">
                <a:latin typeface="+mj-lt"/>
              </a:rPr>
              <a:t>Residuals (z-scored)</a:t>
            </a:r>
          </a:p>
        </p:txBody>
      </p:sp>
    </p:spTree>
    <p:extLst>
      <p:ext uri="{BB962C8B-B14F-4D97-AF65-F5344CB8AC3E}">
        <p14:creationId xmlns:p14="http://schemas.microsoft.com/office/powerpoint/2010/main" val="856779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3"/>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4"/>
          <a:srcRect l="11453"/>
          <a:stretch/>
        </p:blipFill>
        <p:spPr>
          <a:xfrm>
            <a:off x="2647407" y="3296668"/>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5"/>
          <a:srcRect l="11453"/>
          <a:stretch/>
        </p:blipFill>
        <p:spPr>
          <a:xfrm>
            <a:off x="4881862" y="3289674"/>
            <a:ext cx="2362400" cy="2667971"/>
          </a:xfrm>
          <a:prstGeom prst="rect">
            <a:avLst/>
          </a:prstGeom>
        </p:spPr>
      </p:pic>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rotWithShape="1">
          <a:blip r:embed="rId6"/>
          <a:srcRect l="24494" t="14408" r="32476" b="74084"/>
          <a:stretch/>
        </p:blipFill>
        <p:spPr>
          <a:xfrm>
            <a:off x="488419" y="3475777"/>
            <a:ext cx="1148005" cy="307026"/>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rotWithShape="1">
          <a:blip r:embed="rId7"/>
          <a:srcRect l="24568" t="13827" r="32403" b="74165"/>
          <a:stretch/>
        </p:blipFill>
        <p:spPr>
          <a:xfrm>
            <a:off x="2722873" y="3431006"/>
            <a:ext cx="1148006" cy="320373"/>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rotWithShape="1">
          <a:blip r:embed="rId8"/>
          <a:srcRect l="26266" t="13454" r="32559" b="74037"/>
          <a:stretch/>
        </p:blipFill>
        <p:spPr>
          <a:xfrm>
            <a:off x="4955307" y="3455755"/>
            <a:ext cx="1098513" cy="333722"/>
          </a:xfrm>
          <a:prstGeom prst="rect">
            <a:avLst/>
          </a:prstGeom>
        </p:spPr>
      </p:pic>
      <p:sp>
        <p:nvSpPr>
          <p:cNvPr id="2" name="TextBox 1">
            <a:extLst>
              <a:ext uri="{FF2B5EF4-FFF2-40B4-BE49-F238E27FC236}">
                <a16:creationId xmlns:a16="http://schemas.microsoft.com/office/drawing/2014/main" id="{A3A170AB-B549-26DE-F7C1-F26DAAC3820B}"/>
              </a:ext>
            </a:extLst>
          </p:cNvPr>
          <p:cNvSpPr txBox="1"/>
          <p:nvPr/>
        </p:nvSpPr>
        <p:spPr>
          <a:xfrm>
            <a:off x="92530" y="593090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11. Complete Ground Plane Linear Models. </a:t>
            </a:r>
            <a:r>
              <a:rPr lang="en-US" sz="900" dirty="0">
                <a:latin typeface="Arial" panose="020B0604020202020204" pitchFamily="34" charset="0"/>
                <a:cs typeface="Arial" panose="020B0604020202020204" pitchFamily="34" charset="0"/>
              </a:rPr>
              <a:t>A) Absolute value of the residuals from the verbal estimate linear models against the complete ground plane surface area for each stimulus (plotted for each viewing duration - 125, 250, and 1000 ms). Residuals that were originally positive are plotted as open circles. Originally negative residuals are plotted as colored in circles. B) Directional residual linear models (i.e., positive and negative residual models) per viewing duration reveal a diverging effect within the residuals wherein the positive residuals increase, and the negative residuals decrease with larger complete ground plane values.  </a:t>
            </a:r>
          </a:p>
        </p:txBody>
      </p:sp>
      <p:pic>
        <p:nvPicPr>
          <p:cNvPr id="4" name="Picture 3" descr="A picture containing text, diagram, line&#10;&#10;Description automatically generated">
            <a:extLst>
              <a:ext uri="{FF2B5EF4-FFF2-40B4-BE49-F238E27FC236}">
                <a16:creationId xmlns:a16="http://schemas.microsoft.com/office/drawing/2014/main" id="{696268EB-6A19-8D7E-DF4C-265D62D4D1B8}"/>
              </a:ext>
            </a:extLst>
          </p:cNvPr>
          <p:cNvPicPr>
            <a:picLocks noChangeAspect="1"/>
          </p:cNvPicPr>
          <p:nvPr/>
        </p:nvPicPr>
        <p:blipFill>
          <a:blip r:embed="rId9"/>
          <a:stretch>
            <a:fillRect/>
          </a:stretch>
        </p:blipFill>
        <p:spPr>
          <a:xfrm>
            <a:off x="107380" y="689544"/>
            <a:ext cx="2614743" cy="2614743"/>
          </a:xfrm>
          <a:prstGeom prst="rect">
            <a:avLst/>
          </a:prstGeom>
        </p:spPr>
      </p:pic>
      <p:pic>
        <p:nvPicPr>
          <p:cNvPr id="6" name="Picture 5" descr="A picture containing text, diagram, line, map&#10;&#10;Description automatically generated">
            <a:extLst>
              <a:ext uri="{FF2B5EF4-FFF2-40B4-BE49-F238E27FC236}">
                <a16:creationId xmlns:a16="http://schemas.microsoft.com/office/drawing/2014/main" id="{7831BA46-0B8A-E8FC-75F1-A4934BF706B6}"/>
              </a:ext>
            </a:extLst>
          </p:cNvPr>
          <p:cNvPicPr>
            <a:picLocks noChangeAspect="1"/>
          </p:cNvPicPr>
          <p:nvPr/>
        </p:nvPicPr>
        <p:blipFill rotWithShape="1">
          <a:blip r:embed="rId10"/>
          <a:srcRect l="11985"/>
          <a:stretch/>
        </p:blipFill>
        <p:spPr>
          <a:xfrm>
            <a:off x="2647407" y="689546"/>
            <a:ext cx="2301359" cy="2614743"/>
          </a:xfrm>
          <a:prstGeom prst="rect">
            <a:avLst/>
          </a:prstGeom>
        </p:spPr>
      </p:pic>
      <p:pic>
        <p:nvPicPr>
          <p:cNvPr id="8" name="Picture 7" descr="A picture containing text, diagram, line, plot&#10;&#10;Description automatically generated">
            <a:extLst>
              <a:ext uri="{FF2B5EF4-FFF2-40B4-BE49-F238E27FC236}">
                <a16:creationId xmlns:a16="http://schemas.microsoft.com/office/drawing/2014/main" id="{D99557DF-7A8A-B375-904B-46696D1B2FB2}"/>
              </a:ext>
            </a:extLst>
          </p:cNvPr>
          <p:cNvPicPr>
            <a:picLocks noChangeAspect="1"/>
          </p:cNvPicPr>
          <p:nvPr/>
        </p:nvPicPr>
        <p:blipFill rotWithShape="1">
          <a:blip r:embed="rId11"/>
          <a:srcRect l="11985"/>
          <a:stretch/>
        </p:blipFill>
        <p:spPr>
          <a:xfrm>
            <a:off x="4881862" y="689545"/>
            <a:ext cx="2301359" cy="2614743"/>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4955307"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2379869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68844" y="674006"/>
            <a:ext cx="2447664" cy="2691440"/>
            <a:chOff x="4551381" y="583911"/>
            <a:chExt cx="2532512"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rotWithShape="1">
            <a:blip r:embed="rId3"/>
            <a:srcRect r="4976"/>
            <a:stretch/>
          </p:blipFill>
          <p:spPr>
            <a:xfrm>
              <a:off x="4551381" y="583911"/>
              <a:ext cx="2532512"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03991"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047643"/>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metric estimate regression residuals in Figure 2. </a:t>
            </a:r>
            <a:r>
              <a:rPr lang="en-US" sz="900" dirty="0">
                <a:latin typeface="Arial" panose="020B0604020202020204" pitchFamily="34" charset="0"/>
                <a:cs typeface="Arial" panose="020B0604020202020204" pitchFamily="34" charset="0"/>
              </a:rPr>
              <a:t>A) Metric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metric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12159"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9"/>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0"/>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1"/>
          <a:srcRect l="15402" t="13175" r="35555" b="80973"/>
          <a:stretch/>
        </p:blipFill>
        <p:spPr>
          <a:xfrm>
            <a:off x="2896583" y="3847755"/>
            <a:ext cx="1289745" cy="153910"/>
          </a:xfrm>
          <a:prstGeom prst="rect">
            <a:avLst/>
          </a:prstGeom>
        </p:spPr>
      </p:pic>
      <p:grpSp>
        <p:nvGrpSpPr>
          <p:cNvPr id="45" name="Group 44">
            <a:extLst>
              <a:ext uri="{FF2B5EF4-FFF2-40B4-BE49-F238E27FC236}">
                <a16:creationId xmlns:a16="http://schemas.microsoft.com/office/drawing/2014/main" id="{1DEF5A93-5397-72C1-1A31-5DB4D317196E}"/>
              </a:ext>
            </a:extLst>
          </p:cNvPr>
          <p:cNvGrpSpPr/>
          <p:nvPr/>
        </p:nvGrpSpPr>
        <p:grpSpPr>
          <a:xfrm>
            <a:off x="5126744" y="983896"/>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12"/>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13"/>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14"/>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12"/>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15"/>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12"/>
              <a:srcRect l="76395" t="50675" r="12295" b="20193"/>
              <a:stretch/>
            </p:blipFill>
            <p:spPr>
              <a:xfrm rot="5400000">
                <a:off x="5683133" y="729115"/>
                <a:ext cx="173479" cy="323360"/>
              </a:xfrm>
              <a:prstGeom prst="rect">
                <a:avLst/>
              </a:prstGeom>
            </p:spPr>
          </p:pic>
        </p:grpSp>
      </p:grpSp>
    </p:spTree>
    <p:extLst>
      <p:ext uri="{BB962C8B-B14F-4D97-AF65-F5344CB8AC3E}">
        <p14:creationId xmlns:p14="http://schemas.microsoft.com/office/powerpoint/2010/main" val="1996136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901355" y="1059755"/>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11"/>
          <a:srcRect l="62207" t="14650" r="16425" b="81817"/>
          <a:stretch/>
        </p:blipFill>
        <p:spPr>
          <a:xfrm>
            <a:off x="2063230" y="3328770"/>
            <a:ext cx="682812" cy="112890"/>
          </a:xfrm>
          <a:prstGeom prst="rect">
            <a:avLst/>
          </a:prstGeom>
        </p:spPr>
      </p:pic>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2"/>
          <a:srcRect l="52676" t="14004" r="25957" b="81809"/>
          <a:stretch/>
        </p:blipFill>
        <p:spPr>
          <a:xfrm>
            <a:off x="5883284" y="3307840"/>
            <a:ext cx="682812" cy="133820"/>
          </a:xfrm>
          <a:prstGeom prst="rect">
            <a:avLst/>
          </a:prstGeom>
        </p:spPr>
      </p:pic>
      <p:pic>
        <p:nvPicPr>
          <p:cNvPr id="9" name="Picture 8" descr="A picture containing text, diagram, line, font&#10;&#10;Description automatically generated">
            <a:extLst>
              <a:ext uri="{FF2B5EF4-FFF2-40B4-BE49-F238E27FC236}">
                <a16:creationId xmlns:a16="http://schemas.microsoft.com/office/drawing/2014/main" id="{FA8D87EC-E71B-919B-E39B-7AABE255CA44}"/>
              </a:ext>
            </a:extLst>
          </p:cNvPr>
          <p:cNvPicPr>
            <a:picLocks noChangeAspect="1"/>
          </p:cNvPicPr>
          <p:nvPr/>
        </p:nvPicPr>
        <p:blipFill rotWithShape="1">
          <a:blip r:embed="rId13"/>
          <a:srcRect l="50604" t="14806" r="28029" b="81700"/>
          <a:stretch/>
        </p:blipFill>
        <p:spPr>
          <a:xfrm>
            <a:off x="2588968" y="6433709"/>
            <a:ext cx="682812" cy="111682"/>
          </a:xfrm>
          <a:prstGeom prst="rect">
            <a:avLst/>
          </a:prstGeom>
        </p:spPr>
      </p:pic>
      <p:pic>
        <p:nvPicPr>
          <p:cNvPr id="13" name="Picture 12" descr="A picture containing text, diagram, plot, line&#10;&#10;Description automatically generated">
            <a:extLst>
              <a:ext uri="{FF2B5EF4-FFF2-40B4-BE49-F238E27FC236}">
                <a16:creationId xmlns:a16="http://schemas.microsoft.com/office/drawing/2014/main" id="{ACC89973-FD30-527B-339C-F5833B6CC9CA}"/>
              </a:ext>
            </a:extLst>
          </p:cNvPr>
          <p:cNvPicPr>
            <a:picLocks noChangeAspect="1"/>
          </p:cNvPicPr>
          <p:nvPr/>
        </p:nvPicPr>
        <p:blipFill rotWithShape="1">
          <a:blip r:embed="rId14"/>
          <a:srcRect l="52602" t="14898" r="29608" b="80825"/>
          <a:stretch/>
        </p:blipFill>
        <p:spPr>
          <a:xfrm>
            <a:off x="5897244" y="6433709"/>
            <a:ext cx="568497" cy="136673"/>
          </a:xfrm>
          <a:prstGeom prst="rect">
            <a:avLst/>
          </a:prstGeom>
        </p:spPr>
      </p:pic>
    </p:spTree>
    <p:extLst>
      <p:ext uri="{BB962C8B-B14F-4D97-AF65-F5344CB8AC3E}">
        <p14:creationId xmlns:p14="http://schemas.microsoft.com/office/powerpoint/2010/main" val="87304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289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547330" y="3280130"/>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5752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64821" y="6132823"/>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2630139" y="6311253"/>
            <a:ext cx="2746349" cy="2566426"/>
            <a:chOff x="4710092" y="3587107"/>
            <a:chExt cx="2746349" cy="2566426"/>
          </a:xfrm>
        </p:grpSpPr>
        <p:grpSp>
          <p:nvGrpSpPr>
            <p:cNvPr id="2" name="Group 1">
              <a:extLst>
                <a:ext uri="{FF2B5EF4-FFF2-40B4-BE49-F238E27FC236}">
                  <a16:creationId xmlns:a16="http://schemas.microsoft.com/office/drawing/2014/main" id="{FB2D0CAE-4247-61F0-B01A-36E62F04D5AF}"/>
                </a:ext>
              </a:extLst>
            </p:cNvPr>
            <p:cNvGrpSpPr/>
            <p:nvPr/>
          </p:nvGrpSpPr>
          <p:grpSpPr>
            <a:xfrm>
              <a:off x="4934046" y="3587107"/>
              <a:ext cx="2522395" cy="2566426"/>
              <a:chOff x="493404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115488" y="3587107"/>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710092" y="36145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
        <p:nvSpPr>
          <p:cNvPr id="3" name="TextBox 2">
            <a:extLst>
              <a:ext uri="{FF2B5EF4-FFF2-40B4-BE49-F238E27FC236}">
                <a16:creationId xmlns:a16="http://schemas.microsoft.com/office/drawing/2014/main" id="{0B8A3C81-CCD6-D8C4-4A16-153286437918}"/>
              </a:ext>
            </a:extLst>
          </p:cNvPr>
          <p:cNvSpPr txBox="1"/>
          <p:nvPr/>
        </p:nvSpPr>
        <p:spPr>
          <a:xfrm>
            <a:off x="2852340" y="1145053"/>
            <a:ext cx="2515350" cy="23083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Metric Estimate Response Time Linear Models. </a:t>
            </a:r>
            <a:r>
              <a:rPr lang="en-US" sz="900" dirty="0">
                <a:latin typeface="Arial" panose="020B0604020202020204" pitchFamily="34" charset="0"/>
                <a:cs typeface="Arial" panose="020B0604020202020204" pitchFamily="34" charset="0"/>
              </a:rPr>
              <a:t>A) Raw response time from the metric estimate task for the 125 ms viewing duration condition regressed against actual depth. Participants are independent between viewing duration conditions and all error bars in plots are between subjects standard error. B) Z-scored response time at 125ms against z-scored actual depth. C) Z-scored response time at 125ms against z-scored estimated depth. D) Z-scored response time at 125ms against z-scored estimated depth. E) Z-scored response time at 125ms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560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69598</TotalTime>
  <Words>3888</Words>
  <Application>Microsoft Macintosh PowerPoint</Application>
  <PresentationFormat>Custom</PresentationFormat>
  <Paragraphs>513</Paragraphs>
  <Slides>27</Slides>
  <Notes>25</Notes>
  <HiddenSlides>17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Cambria Math</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504</cp:revision>
  <dcterms:created xsi:type="dcterms:W3CDTF">2023-04-17T18:08:15Z</dcterms:created>
  <dcterms:modified xsi:type="dcterms:W3CDTF">2023-07-05T13:45:18Z</dcterms:modified>
</cp:coreProperties>
</file>